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8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</p:sldIdLst>
  <p:sldSz cy="5143500" cx="9144000"/>
  <p:notesSz cx="6858000" cy="9144000"/>
  <p:embeddedFontLst>
    <p:embeddedFont>
      <p:font typeface="Roboto Slab"/>
      <p:regular r:id="rId34"/>
      <p:bold r:id="rId35"/>
    </p:embeddedFont>
    <p:embeddedFont>
      <p:font typeface="Roboto"/>
      <p:regular r:id="rId36"/>
      <p:bold r:id="rId37"/>
      <p:italic r:id="rId38"/>
      <p:boldItalic r:id="rId39"/>
    </p:embeddedFont>
    <p:embeddedFont>
      <p:font typeface="Roboto Medium"/>
      <p:regular r:id="rId40"/>
      <p:bold r:id="rId41"/>
      <p:italic r:id="rId42"/>
      <p:boldItalic r:id="rId43"/>
    </p:embeddedFont>
    <p:embeddedFont>
      <p:font typeface="Montserrat"/>
      <p:regular r:id="rId44"/>
      <p:bold r:id="rId45"/>
      <p:italic r:id="rId46"/>
      <p:boldItalic r:id="rId47"/>
    </p:embeddedFont>
    <p:embeddedFont>
      <p:font typeface="Helvetica Neue"/>
      <p:regular r:id="rId48"/>
      <p:bold r:id="rId49"/>
      <p:italic r:id="rId50"/>
      <p:boldItalic r:id="rId51"/>
    </p:embeddedFont>
    <p:embeddedFont>
      <p:font typeface="Helvetica Neue Light"/>
      <p:regular r:id="rId52"/>
      <p:bold r:id="rId53"/>
      <p:italic r:id="rId54"/>
      <p:boldItalic r:id="rId55"/>
    </p:embeddedFont>
    <p:embeddedFont>
      <p:font typeface="Roboto Mono"/>
      <p:regular r:id="rId56"/>
      <p:bold r:id="rId57"/>
      <p:italic r:id="rId58"/>
      <p:boldItalic r:id="rId5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512">
          <p15:clr>
            <a:srgbClr val="9AA0A6"/>
          </p15:clr>
        </p15:guide>
        <p15:guide id="2" orient="horz" pos="2899">
          <p15:clr>
            <a:srgbClr val="9AA0A6"/>
          </p15:clr>
        </p15:guide>
        <p15:guide id="3" pos="484">
          <p15:clr>
            <a:srgbClr val="9AA0A6"/>
          </p15:clr>
        </p15:guide>
      </p15:sldGuideLst>
    </p:ext>
    <p:ext uri="http://customooxmlschemas.google.com/">
      <go:slidesCustomData xmlns:go="http://customooxmlschemas.google.com/" r:id="rId60" roundtripDataSignature="AMtx7mi4uCoviTXJWV8Q3+nMd/sDoqvbx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512" orient="horz"/>
        <p:guide pos="2899" orient="horz"/>
        <p:guide pos="48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Medium-regular.fntdata"/><Relationship Id="rId42" Type="http://schemas.openxmlformats.org/officeDocument/2006/relationships/font" Target="fonts/RobotoMedium-italic.fntdata"/><Relationship Id="rId41" Type="http://schemas.openxmlformats.org/officeDocument/2006/relationships/font" Target="fonts/RobotoMedium-bold.fntdata"/><Relationship Id="rId44" Type="http://schemas.openxmlformats.org/officeDocument/2006/relationships/font" Target="fonts/Montserrat-regular.fntdata"/><Relationship Id="rId43" Type="http://schemas.openxmlformats.org/officeDocument/2006/relationships/font" Target="fonts/RobotoMedium-boldItalic.fntdata"/><Relationship Id="rId46" Type="http://schemas.openxmlformats.org/officeDocument/2006/relationships/font" Target="fonts/Montserrat-italic.fntdata"/><Relationship Id="rId45" Type="http://schemas.openxmlformats.org/officeDocument/2006/relationships/font" Target="fonts/Montserrat-bold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HelveticaNeue-regular.fntdata"/><Relationship Id="rId47" Type="http://schemas.openxmlformats.org/officeDocument/2006/relationships/font" Target="fonts/Montserrat-boldItalic.fntdata"/><Relationship Id="rId49" Type="http://schemas.openxmlformats.org/officeDocument/2006/relationships/font" Target="fonts/HelveticaNeue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font" Target="fonts/RobotoSlab-bold.fntdata"/><Relationship Id="rId34" Type="http://schemas.openxmlformats.org/officeDocument/2006/relationships/font" Target="fonts/RobotoSlab-regular.fntdata"/><Relationship Id="rId37" Type="http://schemas.openxmlformats.org/officeDocument/2006/relationships/font" Target="fonts/Roboto-bold.fntdata"/><Relationship Id="rId36" Type="http://schemas.openxmlformats.org/officeDocument/2006/relationships/font" Target="fonts/Roboto-regular.fntdata"/><Relationship Id="rId39" Type="http://schemas.openxmlformats.org/officeDocument/2006/relationships/font" Target="fonts/Roboto-boldItalic.fntdata"/><Relationship Id="rId38" Type="http://schemas.openxmlformats.org/officeDocument/2006/relationships/font" Target="fonts/Roboto-italic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60" Type="http://customschemas.google.com/relationships/presentationmetadata" Target="meta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HelveticaNeue-boldItalic.fntdata"/><Relationship Id="rId50" Type="http://schemas.openxmlformats.org/officeDocument/2006/relationships/font" Target="fonts/HelveticaNeue-italic.fntdata"/><Relationship Id="rId53" Type="http://schemas.openxmlformats.org/officeDocument/2006/relationships/font" Target="fonts/HelveticaNeueLight-bold.fntdata"/><Relationship Id="rId52" Type="http://schemas.openxmlformats.org/officeDocument/2006/relationships/font" Target="fonts/HelveticaNeueLight-regular.fntdata"/><Relationship Id="rId11" Type="http://schemas.openxmlformats.org/officeDocument/2006/relationships/slide" Target="slides/slide5.xml"/><Relationship Id="rId55" Type="http://schemas.openxmlformats.org/officeDocument/2006/relationships/font" Target="fonts/HelveticaNeueLight-boldItalic.fntdata"/><Relationship Id="rId10" Type="http://schemas.openxmlformats.org/officeDocument/2006/relationships/slide" Target="slides/slide4.xml"/><Relationship Id="rId54" Type="http://schemas.openxmlformats.org/officeDocument/2006/relationships/font" Target="fonts/HelveticaNeueLight-italic.fntdata"/><Relationship Id="rId13" Type="http://schemas.openxmlformats.org/officeDocument/2006/relationships/slide" Target="slides/slide7.xml"/><Relationship Id="rId57" Type="http://schemas.openxmlformats.org/officeDocument/2006/relationships/font" Target="fonts/RobotoMono-bold.fntdata"/><Relationship Id="rId12" Type="http://schemas.openxmlformats.org/officeDocument/2006/relationships/slide" Target="slides/slide6.xml"/><Relationship Id="rId56" Type="http://schemas.openxmlformats.org/officeDocument/2006/relationships/font" Target="fonts/RobotoMono-regular.fntdata"/><Relationship Id="rId15" Type="http://schemas.openxmlformats.org/officeDocument/2006/relationships/slide" Target="slides/slide9.xml"/><Relationship Id="rId59" Type="http://schemas.openxmlformats.org/officeDocument/2006/relationships/font" Target="fonts/RobotoMono-boldItalic.fntdata"/><Relationship Id="rId14" Type="http://schemas.openxmlformats.org/officeDocument/2006/relationships/slide" Target="slides/slide8.xml"/><Relationship Id="rId58" Type="http://schemas.openxmlformats.org/officeDocument/2006/relationships/font" Target="fonts/RobotoMono-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2" name="Google Shape;2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ca3f9d8701_1_2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gca3f9d8701_1_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ca3f9d8701_1_22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gca3f9d8701_1_22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ca3f9d8701_1_23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gca3f9d8701_1_23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ca3f9d8701_1_3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gca3f9d8701_1_3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ca3f9d8701_1_30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gca3f9d8701_1_30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ca3f9d8701_1_31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" name="Google Shape;428;gca3f9d8701_1_3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ca3f9d8701_1_32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gca3f9d8701_1_3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ca3f9d8701_1_40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" name="Google Shape;454;gca3f9d8701_1_40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ca3f9d8701_1_43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gca3f9d8701_1_43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ca3f9d8701_1_46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gca3f9d8701_1_46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ca3f9d8701_1_10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gca3f9d8701_1_10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ca3f9d8701_1_44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3" name="Google Shape;493;gca3f9d8701_1_44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ca3f9d8701_1_47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" name="Google Shape;507;gca3f9d8701_1_47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ca3f9d8701_1_49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" name="Google Shape;521;gca3f9d8701_1_49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ca3f9d8701_1_50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5" name="Google Shape;535;gca3f9d8701_1_50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ca3f9d8701_1_51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8" name="Google Shape;548;gca3f9d8701_1_5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ca3f9d8701_1_53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1" name="Google Shape;561;gca3f9d8701_1_53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ca3f9d8701_1_54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3" name="Google Shape;573;gca3f9d8701_1_54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6" name="Google Shape;586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ca3f9d8701_1_11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gca3f9d8701_1_1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ca3f9d8701_1_12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gca3f9d8701_1_1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ca3f9d8701_1_13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gca3f9d8701_1_13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ca3f9d8701_1_14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gca3f9d8701_1_14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ca3f9d8701_1_21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gca3f9d8701_1_2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ca3f9d8701_1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gca3f9d8701_1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ca3f9d8701_1_1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gca3f9d8701_1_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Relationship Id="rId3" Type="http://schemas.openxmlformats.org/officeDocument/2006/relationships/image" Target="../media/image4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4.png"/><Relationship Id="rId4" Type="http://schemas.openxmlformats.org/officeDocument/2006/relationships/image" Target="../media/image8.jpg"/><Relationship Id="rId5" Type="http://schemas.openxmlformats.org/officeDocument/2006/relationships/image" Target="../media/image9.jpg"/><Relationship Id="rId6" Type="http://schemas.openxmlformats.org/officeDocument/2006/relationships/image" Target="../media/image3.jp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4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4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Relationship Id="rId3" Type="http://schemas.openxmlformats.org/officeDocument/2006/relationships/image" Target="../media/image4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4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jpg"/><Relationship Id="rId3" Type="http://schemas.openxmlformats.org/officeDocument/2006/relationships/image" Target="../media/image4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7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4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1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jp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jpg"/><Relationship Id="rId3" Type="http://schemas.openxmlformats.org/officeDocument/2006/relationships/image" Target="../media/image4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jpg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jpg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17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opening sty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13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400"/>
              <a:buFont typeface="Roboto Slab"/>
              <a:buNone/>
              <a:defRPr b="1" sz="34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2" name="Google Shape;1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" name="Google Shape;13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62625" y="157300"/>
            <a:ext cx="1663599" cy="166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3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8" name="Google Shape;48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2 Text - 1/2 Image">
  <p:cSld name="TITLE_AND_BODY_1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4"/>
          <p:cNvSpPr txBox="1"/>
          <p:nvPr>
            <p:ph type="title"/>
          </p:nvPr>
        </p:nvSpPr>
        <p:spPr>
          <a:xfrm>
            <a:off x="349625" y="1318750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1" name="Google Shape;51;p34"/>
          <p:cNvSpPr txBox="1"/>
          <p:nvPr>
            <p:ph idx="2" type="title"/>
          </p:nvPr>
        </p:nvSpPr>
        <p:spPr>
          <a:xfrm>
            <a:off x="349625" y="794825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" name="Google Shape;52;p34"/>
          <p:cNvSpPr txBox="1"/>
          <p:nvPr>
            <p:ph idx="1" type="body"/>
          </p:nvPr>
        </p:nvSpPr>
        <p:spPr>
          <a:xfrm>
            <a:off x="359075" y="1895525"/>
            <a:ext cx="4217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53" name="Google Shape;53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3 Text - 2/3 Image">
  <p:cSld name="TITLE_AND_BODY_1_1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5"/>
          <p:cNvSpPr txBox="1"/>
          <p:nvPr>
            <p:ph type="title"/>
          </p:nvPr>
        </p:nvSpPr>
        <p:spPr>
          <a:xfrm>
            <a:off x="349625" y="1318750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6" name="Google Shape;56;p35"/>
          <p:cNvSpPr txBox="1"/>
          <p:nvPr>
            <p:ph idx="2" type="title"/>
          </p:nvPr>
        </p:nvSpPr>
        <p:spPr>
          <a:xfrm>
            <a:off x="349625" y="794825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7" name="Google Shape;57;p35"/>
          <p:cNvSpPr txBox="1"/>
          <p:nvPr>
            <p:ph idx="1" type="body"/>
          </p:nvPr>
        </p:nvSpPr>
        <p:spPr>
          <a:xfrm>
            <a:off x="355525" y="1895525"/>
            <a:ext cx="2711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58" name="Google Shape;58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1" name="Google Shape;61;p3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2" name="Google Shape;62;p3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3" name="Google Shape;63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">
  <p:cSld name="TITLE_ONLY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66" name="Google Shape;66;p38"/>
          <p:cNvCxnSpPr/>
          <p:nvPr/>
        </p:nvCxnSpPr>
        <p:spPr>
          <a:xfrm>
            <a:off x="3107937" y="2679329"/>
            <a:ext cx="6296700" cy="0"/>
          </a:xfrm>
          <a:prstGeom prst="straightConnector1">
            <a:avLst/>
          </a:prstGeom>
          <a:noFill/>
          <a:ln cap="flat" cmpd="sng" w="1905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67" name="Google Shape;67;p38"/>
          <p:cNvPicPr preferRelativeResize="0"/>
          <p:nvPr/>
        </p:nvPicPr>
        <p:blipFill rotWithShape="1">
          <a:blip r:embed="rId2">
            <a:alphaModFix/>
          </a:blip>
          <a:srcRect b="0" l="17192" r="17185" t="0"/>
          <a:stretch/>
        </p:blipFill>
        <p:spPr>
          <a:xfrm>
            <a:off x="443896" y="1240100"/>
            <a:ext cx="2912400" cy="29589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68" name="Google Shape;68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38788" y="-225257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69" name="Google Shape;69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0625" y="31718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3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2" name="Google Shape;72;p3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3" name="Google Shape;73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Slide Style">
  <p:cSld name="MAIN_POI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4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6" name="Google Shape;76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lit Screen Style">
  <p:cSld name="SECTION_TITLE_AND_DESCRIPTION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4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4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0" name="Google Shape;80;p4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1" name="Google Shape;81;p4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2" name="Google Shape;82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42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4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7" name="Google Shape;87;p4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" name="Google Shape;88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 3">
  <p:cSld name="TITLE_4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gc90cdbe183_0_63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16" name="Google Shape;16;gc90cdbe183_0_63"/>
          <p:cNvSpPr txBox="1"/>
          <p:nvPr>
            <p:ph idx="1" type="body"/>
          </p:nvPr>
        </p:nvSpPr>
        <p:spPr>
          <a:xfrm>
            <a:off x="666750" y="2652713"/>
            <a:ext cx="7810500" cy="5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5pPr>
            <a:lvl6pPr indent="-279400" lvl="5" marL="27432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6pPr>
            <a:lvl7pPr indent="-279400" lvl="6" marL="32004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●"/>
              <a:defRPr/>
            </a:lvl7pPr>
            <a:lvl8pPr indent="-279400" lvl="7" marL="36576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○"/>
              <a:defRPr/>
            </a:lvl8pPr>
            <a:lvl9pPr indent="-279400" lvl="8" marL="41148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9pPr>
          </a:lstStyle>
          <a:p/>
        </p:txBody>
      </p:sp>
      <p:sp>
        <p:nvSpPr>
          <p:cNvPr id="17" name="Google Shape;17;gc90cdbe183_0_63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, round photo">
  <p:cSld name="CUSTOM_9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7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91" name="Google Shape;91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23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92" name="Google Shape;92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398418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93" name="Google Shape;93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44"/>
          <p:cNvSpPr txBox="1"/>
          <p:nvPr/>
        </p:nvSpPr>
        <p:spPr>
          <a:xfrm>
            <a:off x="11927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Observe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95" name="Google Shape;95;p44"/>
          <p:cNvSpPr txBox="1"/>
          <p:nvPr/>
        </p:nvSpPr>
        <p:spPr>
          <a:xfrm>
            <a:off x="11825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44"/>
          <p:cNvSpPr txBox="1"/>
          <p:nvPr/>
        </p:nvSpPr>
        <p:spPr>
          <a:xfrm>
            <a:off x="386857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44"/>
          <p:cNvSpPr txBox="1"/>
          <p:nvPr/>
        </p:nvSpPr>
        <p:spPr>
          <a:xfrm>
            <a:off x="65546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44"/>
          <p:cNvSpPr txBox="1"/>
          <p:nvPr/>
        </p:nvSpPr>
        <p:spPr>
          <a:xfrm>
            <a:off x="387877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Engage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99" name="Google Shape;99;p44"/>
          <p:cNvSpPr txBox="1"/>
          <p:nvPr/>
        </p:nvSpPr>
        <p:spPr>
          <a:xfrm>
            <a:off x="65648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Immerse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100" name="Google Shape;100;p44"/>
          <p:cNvPicPr preferRelativeResize="0"/>
          <p:nvPr/>
        </p:nvPicPr>
        <p:blipFill rotWithShape="1">
          <a:blip r:embed="rId4">
            <a:alphaModFix/>
          </a:blip>
          <a:srcRect b="0" l="17202" r="17189" t="0"/>
          <a:stretch/>
        </p:blipFill>
        <p:spPr>
          <a:xfrm>
            <a:off x="1037599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01" name="Google Shape;101;p44"/>
          <p:cNvPicPr preferRelativeResize="0"/>
          <p:nvPr/>
        </p:nvPicPr>
        <p:blipFill rotWithShape="1">
          <a:blip r:embed="rId5">
            <a:alphaModFix/>
          </a:blip>
          <a:srcRect b="1340" l="17602" r="17989" t="1331"/>
          <a:stretch/>
        </p:blipFill>
        <p:spPr>
          <a:xfrm>
            <a:off x="3723600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02" name="Google Shape;102;p44"/>
          <p:cNvPicPr preferRelativeResize="0"/>
          <p:nvPr/>
        </p:nvPicPr>
        <p:blipFill rotWithShape="1">
          <a:blip r:embed="rId6">
            <a:alphaModFix/>
          </a:blip>
          <a:srcRect b="16682" l="26005" r="30257" t="16689"/>
          <a:stretch/>
        </p:blipFill>
        <p:spPr>
          <a:xfrm>
            <a:off x="6398425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03" name="Google Shape;103;p44"/>
          <p:cNvSpPr txBox="1"/>
          <p:nvPr/>
        </p:nvSpPr>
        <p:spPr>
          <a:xfrm>
            <a:off x="748325" y="3787484"/>
            <a:ext cx="2275200" cy="10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Users and their behaviours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 the context of their lives.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" name="Google Shape;104;p44"/>
          <p:cNvSpPr txBox="1"/>
          <p:nvPr/>
        </p:nvSpPr>
        <p:spPr>
          <a:xfrm>
            <a:off x="3415325" y="3787473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Interact with users through</a:t>
            </a:r>
            <a:b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both scheduled and “intercept” or “guerrilla” encounters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5" name="Google Shape;105;p44"/>
          <p:cNvSpPr txBox="1"/>
          <p:nvPr/>
        </p:nvSpPr>
        <p:spPr>
          <a:xfrm>
            <a:off x="6158525" y="3787482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Experience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what your user experiences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6" name="Google Shape;106;p44"/>
          <p:cNvSpPr txBox="1"/>
          <p:nvPr/>
        </p:nvSpPr>
        <p:spPr>
          <a:xfrm>
            <a:off x="350965" y="458100"/>
            <a:ext cx="40110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rPr>
              <a:t>Title of the slide</a:t>
            </a:r>
            <a:endParaRPr b="0" i="0" sz="3000" u="none" cap="none" strike="noStrike">
              <a:solidFill>
                <a:srgbClr val="2DC5FA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w Chapter - Light Blue">
  <p:cSld name="CUSTOM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45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10" name="Google Shape;110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1" name="Google Shape;111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Violet">
  <p:cSld name="CUSTOM_1_1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46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15" name="Google Shape;115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6" name="Google Shape;116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Red">
  <p:cSld name="CUSTOM_1_1_1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47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20" name="Google Shape;120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1" name="Google Shape;121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Yellow">
  <p:cSld name="CUSTOM_1_1_1_1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48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25" name="Google Shape;125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6" name="Google Shape;126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Light Green">
  <p:cSld name="CUSTOM_1_1_1_1_1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49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30" name="Google Shape;130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1" name="Google Shape;131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Dark Blue">
  <p:cSld name="CUSTOM_1_1_1_1_1_1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50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35" name="Google Shape;135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6" name="Google Shape;136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 Slide Style" type="blank">
  <p:cSld name="BLANK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5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40200" y="1739950"/>
            <a:ext cx="1663599" cy="16635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9" name="Google Shape;139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40" name="Google Shape;140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 + Image Style">
  <p:cSld name="CUSTOM_6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52"/>
          <p:cNvPicPr preferRelativeResize="0"/>
          <p:nvPr/>
        </p:nvPicPr>
        <p:blipFill rotWithShape="1">
          <a:blip r:embed="rId2">
            <a:alphaModFix/>
          </a:blip>
          <a:srcRect b="0" l="10533" r="1683" t="0"/>
          <a:stretch/>
        </p:blipFill>
        <p:spPr>
          <a:xfrm>
            <a:off x="3355950" y="489350"/>
            <a:ext cx="5485124" cy="42800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43" name="Google Shape;143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44" name="Google Shape;144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Slide Style">
  <p:cSld name="CUSTOM_7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46" name="Google Shape;146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47" name="Google Shape;147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 4">
  <p:cSld name="TITLE_5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gc90cdbe183_0_129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20" name="Google Shape;20;gc90cdbe183_0_129"/>
          <p:cNvSpPr txBox="1"/>
          <p:nvPr>
            <p:ph idx="1" type="body"/>
          </p:nvPr>
        </p:nvSpPr>
        <p:spPr>
          <a:xfrm>
            <a:off x="666750" y="2652713"/>
            <a:ext cx="7810500" cy="5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5pPr>
            <a:lvl6pPr indent="-279400" lvl="5" marL="27432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6pPr>
            <a:lvl7pPr indent="-279400" lvl="6" marL="32004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●"/>
              <a:defRPr/>
            </a:lvl7pPr>
            <a:lvl8pPr indent="-279400" lvl="7" marL="36576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○"/>
              <a:defRPr/>
            </a:lvl8pPr>
            <a:lvl9pPr indent="-279400" lvl="8" marL="41148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9pPr>
          </a:lstStyle>
          <a:p/>
        </p:txBody>
      </p:sp>
      <p:sp>
        <p:nvSpPr>
          <p:cNvPr id="21" name="Google Shape;21;gc90cdbe183_0_129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49" name="Google Shape;149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50" name="Google Shape;150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2608609"/>
            <a:ext cx="266022" cy="23509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52" name="Google Shape;152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3" name="Google Shape;153;p54"/>
          <p:cNvCxnSpPr/>
          <p:nvPr/>
        </p:nvCxnSpPr>
        <p:spPr>
          <a:xfrm flipH="1" rot="10800000">
            <a:off x="861725" y="-29400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64C3F5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 with emoji Style">
  <p:cSld name="CUSTOM_8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5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383875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5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7860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5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48915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58" name="Google Shape;158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und Photo and bullet points Style">
  <p:cSld name="CUSTOM_4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56"/>
          <p:cNvPicPr preferRelativeResize="0"/>
          <p:nvPr/>
        </p:nvPicPr>
        <p:blipFill rotWithShape="1">
          <a:blip r:embed="rId2">
            <a:alphaModFix/>
          </a:blip>
          <a:srcRect b="0" l="0" r="33466" t="0"/>
          <a:stretch/>
        </p:blipFill>
        <p:spPr>
          <a:xfrm>
            <a:off x="483025" y="1108650"/>
            <a:ext cx="2926200" cy="29262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57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s Style">
  <p:cSld name="CUSTOM_2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58"/>
          <p:cNvPicPr preferRelativeResize="0"/>
          <p:nvPr/>
        </p:nvPicPr>
        <p:blipFill rotWithShape="1">
          <a:blip r:embed="rId2">
            <a:alphaModFix/>
          </a:blip>
          <a:srcRect b="0" l="16002" r="15783" t="0"/>
          <a:stretch/>
        </p:blipFill>
        <p:spPr>
          <a:xfrm>
            <a:off x="6112453" y="0"/>
            <a:ext cx="512255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58"/>
          <p:cNvSpPr txBox="1"/>
          <p:nvPr/>
        </p:nvSpPr>
        <p:spPr>
          <a:xfrm>
            <a:off x="338725" y="355400"/>
            <a:ext cx="60033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Hear, forget. See, remember</a:t>
            </a: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i="0" sz="3000" u="none" cap="none" strike="noStrike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Do, Understand</a:t>
            </a:r>
            <a:endParaRPr b="1" i="0" sz="3000" u="none" cap="none" strike="noStrike">
              <a:solidFill>
                <a:srgbClr val="434343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descr="Image" id="166" name="Google Shape;166;p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67" name="Google Shape;167;p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Style">
  <p:cSld name="CUSTOM_3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69" name="Google Shape;169;p5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70" name="Google Shape;170;p5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60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73" name="Google Shape;173;p60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74" name="Google Shape;174;p60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 7">
  <p:cSld name="TITLE_8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ca3f9d8701_1_98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177" name="Google Shape;177;gca3f9d8701_1_98"/>
          <p:cNvSpPr txBox="1"/>
          <p:nvPr>
            <p:ph idx="1" type="body"/>
          </p:nvPr>
        </p:nvSpPr>
        <p:spPr>
          <a:xfrm>
            <a:off x="666750" y="2652713"/>
            <a:ext cx="7810500" cy="5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1pPr>
            <a:lvl2pPr indent="-2286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2pPr>
            <a:lvl3pPr indent="-2286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3pPr>
            <a:lvl4pPr indent="-2286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4pPr>
            <a:lvl5pPr indent="-2286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5pPr>
            <a:lvl6pPr indent="-279400" lvl="5" marL="27432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6pPr>
            <a:lvl7pPr indent="-279400" lvl="6" marL="32004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●"/>
              <a:defRPr/>
            </a:lvl7pPr>
            <a:lvl8pPr indent="-279400" lvl="7" marL="36576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○"/>
              <a:defRPr/>
            </a:lvl8pPr>
            <a:lvl9pPr indent="-279400" lvl="8" marL="41148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9pPr>
          </a:lstStyle>
          <a:p/>
        </p:txBody>
      </p:sp>
      <p:sp>
        <p:nvSpPr>
          <p:cNvPr id="178" name="Google Shape;178;gca3f9d8701_1_98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 8">
  <p:cSld name="TITLE_9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ca3f9d8701_1_211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181" name="Google Shape;181;gca3f9d8701_1_211"/>
          <p:cNvSpPr txBox="1"/>
          <p:nvPr>
            <p:ph idx="1" type="body"/>
          </p:nvPr>
        </p:nvSpPr>
        <p:spPr>
          <a:xfrm>
            <a:off x="666750" y="2652713"/>
            <a:ext cx="7810500" cy="5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1pPr>
            <a:lvl2pPr indent="-2286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2pPr>
            <a:lvl3pPr indent="-2286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3pPr>
            <a:lvl4pPr indent="-2286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4pPr>
            <a:lvl5pPr indent="-2286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5pPr>
            <a:lvl6pPr indent="-279400" lvl="5" marL="27432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6pPr>
            <a:lvl7pPr indent="-279400" lvl="6" marL="32004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●"/>
              <a:defRPr/>
            </a:lvl7pPr>
            <a:lvl8pPr indent="-279400" lvl="7" marL="36576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○"/>
              <a:defRPr/>
            </a:lvl8pPr>
            <a:lvl9pPr indent="-279400" lvl="8" marL="41148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9pPr>
          </a:lstStyle>
          <a:p/>
        </p:txBody>
      </p:sp>
      <p:sp>
        <p:nvSpPr>
          <p:cNvPr id="182" name="Google Shape;182;gca3f9d8701_1_211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 9">
  <p:cSld name="TITLE_10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ca3f9d8701_1_301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185" name="Google Shape;185;gca3f9d8701_1_301"/>
          <p:cNvSpPr txBox="1"/>
          <p:nvPr>
            <p:ph idx="1" type="body"/>
          </p:nvPr>
        </p:nvSpPr>
        <p:spPr>
          <a:xfrm>
            <a:off x="666750" y="2652713"/>
            <a:ext cx="7810500" cy="5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1pPr>
            <a:lvl2pPr indent="-2286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2pPr>
            <a:lvl3pPr indent="-2286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3pPr>
            <a:lvl4pPr indent="-2286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4pPr>
            <a:lvl5pPr indent="-2286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5pPr>
            <a:lvl6pPr indent="-279400" lvl="5" marL="27432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6pPr>
            <a:lvl7pPr indent="-279400" lvl="6" marL="32004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●"/>
              <a:defRPr/>
            </a:lvl7pPr>
            <a:lvl8pPr indent="-279400" lvl="7" marL="36576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○"/>
              <a:defRPr/>
            </a:lvl8pPr>
            <a:lvl9pPr indent="-279400" lvl="8" marL="41148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9pPr>
          </a:lstStyle>
          <a:p/>
        </p:txBody>
      </p:sp>
      <p:sp>
        <p:nvSpPr>
          <p:cNvPr id="186" name="Google Shape;186;gca3f9d8701_1_301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" name="Google Shape;24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 10">
  <p:cSld name="TITLE_11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ca3f9d8701_1_391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189" name="Google Shape;189;gca3f9d8701_1_391"/>
          <p:cNvSpPr txBox="1"/>
          <p:nvPr>
            <p:ph idx="1" type="body"/>
          </p:nvPr>
        </p:nvSpPr>
        <p:spPr>
          <a:xfrm>
            <a:off x="666750" y="2652713"/>
            <a:ext cx="7810500" cy="5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1pPr>
            <a:lvl2pPr indent="-2286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2pPr>
            <a:lvl3pPr indent="-2286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3pPr>
            <a:lvl4pPr indent="-2286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4pPr>
            <a:lvl5pPr indent="-2286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5pPr>
            <a:lvl6pPr indent="-279400" lvl="5" marL="27432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6pPr>
            <a:lvl7pPr indent="-279400" lvl="6" marL="32004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●"/>
              <a:defRPr/>
            </a:lvl7pPr>
            <a:lvl8pPr indent="-279400" lvl="7" marL="36576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○"/>
              <a:defRPr/>
            </a:lvl8pPr>
            <a:lvl9pPr indent="-279400" lvl="8" marL="41148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9pPr>
          </a:lstStyle>
          <a:p/>
        </p:txBody>
      </p:sp>
      <p:sp>
        <p:nvSpPr>
          <p:cNvPr id="190" name="Google Shape;190;gca3f9d8701_1_391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97" name="Google Shape;197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98" name="Google Shape;198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1" name="Google Shape;201;p2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02" name="Google Shape;202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05" name="Google Shape;20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8" name="Google Shape;208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9" name="Google Shape;20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2" name="Google Shape;212;p2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13" name="Google Shape;213;p2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14" name="Google Shape;214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7" name="Google Shape;217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20" name="Google Shape;220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2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24" name="Google Shape;224;p2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25" name="Google Shape;225;p24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6" name="Google Shape;226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5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229" name="Google Shape;229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 5">
  <p:cSld name="TITLE_6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gc90cdbe183_0_239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27" name="Google Shape;27;gc90cdbe183_0_239"/>
          <p:cNvSpPr txBox="1"/>
          <p:nvPr>
            <p:ph idx="1" type="body"/>
          </p:nvPr>
        </p:nvSpPr>
        <p:spPr>
          <a:xfrm>
            <a:off x="666750" y="2652713"/>
            <a:ext cx="7810500" cy="5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5pPr>
            <a:lvl6pPr indent="-279400" lvl="5" marL="27432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6pPr>
            <a:lvl7pPr indent="-279400" lvl="6" marL="32004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●"/>
              <a:defRPr/>
            </a:lvl7pPr>
            <a:lvl8pPr indent="-279400" lvl="7" marL="36576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○"/>
              <a:defRPr/>
            </a:lvl8pPr>
            <a:lvl9pPr indent="-279400" lvl="8" marL="41148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9pPr>
          </a:lstStyle>
          <a:p/>
        </p:txBody>
      </p:sp>
      <p:sp>
        <p:nvSpPr>
          <p:cNvPr id="28" name="Google Shape;28;gc90cdbe183_0_239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6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32" name="Google Shape;232;p2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" name="Google Shape;233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p28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_1"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Google Shape;239;p29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0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42" name="Google Shape;242;p30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43" name="Google Shape;243;p30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45" name="Google Shape;245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46" name="Google Shape;246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3172805"/>
            <a:ext cx="266022" cy="235093"/>
          </a:xfrm>
          <a:prstGeom prst="rect">
            <a:avLst/>
          </a:prstGeom>
          <a:noFill/>
          <a:ln cap="flat" cmpd="sng" w="9525">
            <a:solidFill>
              <a:srgbClr val="2DC5FA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Image" id="248" name="Google Shape;248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9" name="Google Shape;249;p31"/>
          <p:cNvCxnSpPr/>
          <p:nvPr/>
        </p:nvCxnSpPr>
        <p:spPr>
          <a:xfrm flipH="1" rot="10800000">
            <a:off x="861725" y="534795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2DC5FA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 6">
  <p:cSld name="TITLE_7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gc90cdbe183_0_331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31" name="Google Shape;31;gc90cdbe183_0_331"/>
          <p:cNvSpPr txBox="1"/>
          <p:nvPr>
            <p:ph idx="1" type="body"/>
          </p:nvPr>
        </p:nvSpPr>
        <p:spPr>
          <a:xfrm>
            <a:off x="666750" y="2652713"/>
            <a:ext cx="7810500" cy="5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5pPr>
            <a:lvl6pPr indent="-279400" lvl="5" marL="27432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6pPr>
            <a:lvl7pPr indent="-279400" lvl="6" marL="32004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●"/>
              <a:defRPr/>
            </a:lvl7pPr>
            <a:lvl8pPr indent="-279400" lvl="7" marL="36576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○"/>
              <a:defRPr/>
            </a:lvl8pPr>
            <a:lvl9pPr indent="-279400" lvl="8" marL="41148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9pPr>
          </a:lstStyle>
          <a:p/>
        </p:txBody>
      </p:sp>
      <p:sp>
        <p:nvSpPr>
          <p:cNvPr id="32" name="Google Shape;32;gc90cdbe183_0_331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 1">
  <p:cSld name="TITLE_2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gc8f80b0d32_0_105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35" name="Google Shape;35;gc8f80b0d32_0_105"/>
          <p:cNvSpPr txBox="1"/>
          <p:nvPr>
            <p:ph idx="1" type="body"/>
          </p:nvPr>
        </p:nvSpPr>
        <p:spPr>
          <a:xfrm>
            <a:off x="666750" y="2652713"/>
            <a:ext cx="7810500" cy="5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5pPr>
            <a:lvl6pPr indent="-279400" lvl="5" marL="27432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6pPr>
            <a:lvl7pPr indent="-279400" lvl="6" marL="32004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●"/>
              <a:defRPr/>
            </a:lvl7pPr>
            <a:lvl8pPr indent="-279400" lvl="7" marL="36576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○"/>
              <a:defRPr/>
            </a:lvl8pPr>
            <a:lvl9pPr indent="-279400" lvl="8" marL="41148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9pPr>
          </a:lstStyle>
          <a:p/>
        </p:txBody>
      </p:sp>
      <p:sp>
        <p:nvSpPr>
          <p:cNvPr id="36" name="Google Shape;36;gc8f80b0d32_0_105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 2">
  <p:cSld name="TITLE_3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gc8f80b0d32_0_191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39" name="Google Shape;39;gc8f80b0d32_0_191"/>
          <p:cNvSpPr txBox="1"/>
          <p:nvPr>
            <p:ph idx="1" type="body"/>
          </p:nvPr>
        </p:nvSpPr>
        <p:spPr>
          <a:xfrm>
            <a:off x="666750" y="2652713"/>
            <a:ext cx="7810500" cy="5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5pPr>
            <a:lvl6pPr indent="-279400" lvl="5" marL="27432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6pPr>
            <a:lvl7pPr indent="-279400" lvl="6" marL="32004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●"/>
              <a:defRPr/>
            </a:lvl7pPr>
            <a:lvl8pPr indent="-279400" lvl="7" marL="36576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○"/>
              <a:defRPr/>
            </a:lvl8pPr>
            <a:lvl9pPr indent="-279400" lvl="8" marL="41148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9pPr>
          </a:lstStyle>
          <a:p/>
        </p:txBody>
      </p:sp>
      <p:sp>
        <p:nvSpPr>
          <p:cNvPr id="40" name="Google Shape;40;gc8f80b0d32_0_191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/3 Text - 1/3 Image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3"/>
          <p:cNvSpPr txBox="1"/>
          <p:nvPr>
            <p:ph type="title"/>
          </p:nvPr>
        </p:nvSpPr>
        <p:spPr>
          <a:xfrm>
            <a:off x="349624" y="1318750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3" name="Google Shape;43;p33"/>
          <p:cNvSpPr txBox="1"/>
          <p:nvPr>
            <p:ph idx="2" type="title"/>
          </p:nvPr>
        </p:nvSpPr>
        <p:spPr>
          <a:xfrm>
            <a:off x="349624" y="794825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4" name="Google Shape;44;p33"/>
          <p:cNvSpPr txBox="1"/>
          <p:nvPr>
            <p:ph idx="1" type="body"/>
          </p:nvPr>
        </p:nvSpPr>
        <p:spPr>
          <a:xfrm>
            <a:off x="359076" y="1895525"/>
            <a:ext cx="5468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45" name="Google Shape;45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20.xml"/><Relationship Id="rId41" Type="http://schemas.openxmlformats.org/officeDocument/2006/relationships/theme" Target="../theme/theme3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41.xml"/><Relationship Id="rId3" Type="http://schemas.openxmlformats.org/officeDocument/2006/relationships/slideLayout" Target="../slideLayouts/slideLayout42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4.xml"/><Relationship Id="rId6" Type="http://schemas.openxmlformats.org/officeDocument/2006/relationships/slideLayout" Target="../slideLayouts/slideLayout45.xml"/><Relationship Id="rId7" Type="http://schemas.openxmlformats.org/officeDocument/2006/relationships/slideLayout" Target="../slideLayouts/slideLayout46.xml"/><Relationship Id="rId8" Type="http://schemas.openxmlformats.org/officeDocument/2006/relationships/slideLayout" Target="../slideLayouts/slideLayout47.xml"/><Relationship Id="rId11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49.xml"/><Relationship Id="rId13" Type="http://schemas.openxmlformats.org/officeDocument/2006/relationships/slideLayout" Target="../slideLayouts/slideLayout52.xml"/><Relationship Id="rId12" Type="http://schemas.openxmlformats.org/officeDocument/2006/relationships/slideLayout" Target="../slideLayouts/slideLayout51.xml"/><Relationship Id="rId15" Type="http://schemas.openxmlformats.org/officeDocument/2006/relationships/slideLayout" Target="../slideLayouts/slideLayout54.xml"/><Relationship Id="rId14" Type="http://schemas.openxmlformats.org/officeDocument/2006/relationships/slideLayout" Target="../slideLayouts/slideLayout53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5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i="0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  <p:sldLayoutId id="2147483702" r:id="rId14"/>
    <p:sldLayoutId id="2147483703" r:id="rId15"/>
    <p:sldLayoutId id="2147483704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8.jpg"/><Relationship Id="rId4" Type="http://schemas.openxmlformats.org/officeDocument/2006/relationships/image" Target="../media/image1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7.png"/><Relationship Id="rId4" Type="http://schemas.openxmlformats.org/officeDocument/2006/relationships/image" Target="../media/image26.png"/><Relationship Id="rId5" Type="http://schemas.openxmlformats.org/officeDocument/2006/relationships/image" Target="../media/image2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3.png"/><Relationship Id="rId4" Type="http://schemas.openxmlformats.org/officeDocument/2006/relationships/image" Target="../media/image28.png"/><Relationship Id="rId5" Type="http://schemas.openxmlformats.org/officeDocument/2006/relationships/image" Target="../media/image3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3.png"/><Relationship Id="rId4" Type="http://schemas.openxmlformats.org/officeDocument/2006/relationships/image" Target="../media/image28.png"/><Relationship Id="rId5" Type="http://schemas.openxmlformats.org/officeDocument/2006/relationships/image" Target="../media/image32.png"/><Relationship Id="rId6" Type="http://schemas.openxmlformats.org/officeDocument/2006/relationships/hyperlink" Target="https://pandas.pydata.org/pandas-docs/stable/reference/api/pandas.DataFrame.reset_index.html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7.png"/><Relationship Id="rId4" Type="http://schemas.openxmlformats.org/officeDocument/2006/relationships/image" Target="../media/image26.png"/><Relationship Id="rId5" Type="http://schemas.openxmlformats.org/officeDocument/2006/relationships/image" Target="../media/image2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0.png"/><Relationship Id="rId4" Type="http://schemas.openxmlformats.org/officeDocument/2006/relationships/image" Target="../media/image34.png"/><Relationship Id="rId5" Type="http://schemas.openxmlformats.org/officeDocument/2006/relationships/image" Target="../media/image3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0.png"/><Relationship Id="rId4" Type="http://schemas.openxmlformats.org/officeDocument/2006/relationships/image" Target="../media/image34.png"/><Relationship Id="rId5" Type="http://schemas.openxmlformats.org/officeDocument/2006/relationships/image" Target="../media/image3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0.png"/><Relationship Id="rId4" Type="http://schemas.openxmlformats.org/officeDocument/2006/relationships/image" Target="../media/image34.png"/><Relationship Id="rId5" Type="http://schemas.openxmlformats.org/officeDocument/2006/relationships/image" Target="../media/image3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0.png"/><Relationship Id="rId4" Type="http://schemas.openxmlformats.org/officeDocument/2006/relationships/image" Target="../media/image34.png"/><Relationship Id="rId5" Type="http://schemas.openxmlformats.org/officeDocument/2006/relationships/image" Target="../media/image3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0.png"/><Relationship Id="rId4" Type="http://schemas.openxmlformats.org/officeDocument/2006/relationships/image" Target="../media/image34.png"/><Relationship Id="rId5" Type="http://schemas.openxmlformats.org/officeDocument/2006/relationships/image" Target="../media/image3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0.png"/><Relationship Id="rId4" Type="http://schemas.openxmlformats.org/officeDocument/2006/relationships/image" Target="../media/image34.png"/><Relationship Id="rId5" Type="http://schemas.openxmlformats.org/officeDocument/2006/relationships/image" Target="../media/image31.png"/><Relationship Id="rId6" Type="http://schemas.openxmlformats.org/officeDocument/2006/relationships/image" Target="../media/image3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image" Target="../media/image2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0.png"/><Relationship Id="rId4" Type="http://schemas.openxmlformats.org/officeDocument/2006/relationships/image" Target="../media/image34.png"/><Relationship Id="rId5" Type="http://schemas.openxmlformats.org/officeDocument/2006/relationships/image" Target="../media/image31.png"/><Relationship Id="rId6" Type="http://schemas.openxmlformats.org/officeDocument/2006/relationships/image" Target="../media/image3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0.png"/><Relationship Id="rId4" Type="http://schemas.openxmlformats.org/officeDocument/2006/relationships/image" Target="../media/image34.png"/><Relationship Id="rId5" Type="http://schemas.openxmlformats.org/officeDocument/2006/relationships/image" Target="../media/image31.png"/><Relationship Id="rId6" Type="http://schemas.openxmlformats.org/officeDocument/2006/relationships/image" Target="../media/image3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0.png"/><Relationship Id="rId4" Type="http://schemas.openxmlformats.org/officeDocument/2006/relationships/image" Target="../media/image34.png"/><Relationship Id="rId5" Type="http://schemas.openxmlformats.org/officeDocument/2006/relationships/image" Target="../media/image31.png"/><Relationship Id="rId6" Type="http://schemas.openxmlformats.org/officeDocument/2006/relationships/image" Target="../media/image3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0.png"/><Relationship Id="rId4" Type="http://schemas.openxmlformats.org/officeDocument/2006/relationships/image" Target="../media/image34.png"/><Relationship Id="rId5" Type="http://schemas.openxmlformats.org/officeDocument/2006/relationships/image" Target="../media/image3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0.png"/><Relationship Id="rId4" Type="http://schemas.openxmlformats.org/officeDocument/2006/relationships/image" Target="../media/image34.png"/><Relationship Id="rId5" Type="http://schemas.openxmlformats.org/officeDocument/2006/relationships/image" Target="../media/image3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0.png"/><Relationship Id="rId4" Type="http://schemas.openxmlformats.org/officeDocument/2006/relationships/image" Target="../media/image34.png"/><Relationship Id="rId5" Type="http://schemas.openxmlformats.org/officeDocument/2006/relationships/image" Target="../media/image31.png"/><Relationship Id="rId6" Type="http://schemas.openxmlformats.org/officeDocument/2006/relationships/image" Target="../media/image37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0.png"/><Relationship Id="rId4" Type="http://schemas.openxmlformats.org/officeDocument/2006/relationships/image" Target="../media/image34.png"/><Relationship Id="rId5" Type="http://schemas.openxmlformats.org/officeDocument/2006/relationships/image" Target="../media/image3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4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image" Target="../media/image2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image" Target="../media/image2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image" Target="../media/image2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image" Target="../media/image2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image" Target="../media/image2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7.png"/><Relationship Id="rId4" Type="http://schemas.openxmlformats.org/officeDocument/2006/relationships/image" Target="../media/image26.png"/><Relationship Id="rId5" Type="http://schemas.openxmlformats.org/officeDocument/2006/relationships/image" Target="../media/image2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7.png"/><Relationship Id="rId4" Type="http://schemas.openxmlformats.org/officeDocument/2006/relationships/image" Target="../media/image26.png"/><Relationship Id="rId5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"/>
          <p:cNvSpPr txBox="1"/>
          <p:nvPr>
            <p:ph type="title"/>
          </p:nvPr>
        </p:nvSpPr>
        <p:spPr>
          <a:xfrm>
            <a:off x="1959550" y="3924475"/>
            <a:ext cx="57195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DATA ANALYTICS BOOTCAMP | IRONHACK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5" name="Google Shape;255;p1"/>
          <p:cNvSpPr txBox="1"/>
          <p:nvPr>
            <p:ph idx="2" type="title"/>
          </p:nvPr>
        </p:nvSpPr>
        <p:spPr>
          <a:xfrm>
            <a:off x="1935325" y="3325975"/>
            <a:ext cx="7013100" cy="65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1100118" rtl="0" algn="l">
              <a:lnSpc>
                <a:spcPct val="11602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lang="en" sz="2600">
                <a:latin typeface="Roboto Medium"/>
                <a:ea typeface="Roboto Medium"/>
                <a:cs typeface="Roboto Medium"/>
                <a:sym typeface="Roboto Medium"/>
              </a:rPr>
              <a:t>Pandas library</a:t>
            </a:r>
            <a:endParaRPr b="0" sz="3900">
              <a:solidFill>
                <a:srgbClr val="2DC5FA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256" name="Google Shape;256;p1"/>
          <p:cNvPicPr preferRelativeResize="0"/>
          <p:nvPr/>
        </p:nvPicPr>
        <p:blipFill rotWithShape="1">
          <a:blip r:embed="rId3">
            <a:alphaModFix/>
          </a:blip>
          <a:srcRect b="0" l="33453" r="0" t="0"/>
          <a:stretch/>
        </p:blipFill>
        <p:spPr>
          <a:xfrm>
            <a:off x="439475" y="3165750"/>
            <a:ext cx="1413000" cy="14130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257" name="Google Shape;257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84050" y="2562394"/>
            <a:ext cx="3362325" cy="136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365" name="Google Shape;365;gca3f9d8701_1_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243012" y="3481388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366" name="Google Shape;366;gca3f9d8701_1_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367" name="Google Shape;367;gca3f9d8701_1_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2431" y="488547"/>
            <a:ext cx="2555049" cy="284968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gca3f9d8701_1_24"/>
          <p:cNvSpPr txBox="1"/>
          <p:nvPr/>
        </p:nvSpPr>
        <p:spPr>
          <a:xfrm>
            <a:off x="444302" y="473875"/>
            <a:ext cx="31515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" sz="2000">
                <a:solidFill>
                  <a:srgbClr val="FFFFFF"/>
                </a:solidFill>
                <a:highlight>
                  <a:srgbClr val="64C3F5"/>
                </a:highlight>
              </a:rPr>
              <a:t>Pandas wrangling/cleaning</a:t>
            </a:r>
            <a:endParaRPr sz="500">
              <a:highlight>
                <a:srgbClr val="64C3F5"/>
              </a:highlight>
            </a:endParaRPr>
          </a:p>
        </p:txBody>
      </p:sp>
      <p:cxnSp>
        <p:nvCxnSpPr>
          <p:cNvPr id="369" name="Google Shape;369;gca3f9d8701_1_24"/>
          <p:cNvCxnSpPr/>
          <p:nvPr/>
        </p:nvCxnSpPr>
        <p:spPr>
          <a:xfrm rot="10800000">
            <a:off x="3871913" y="-29520"/>
            <a:ext cx="0" cy="5202600"/>
          </a:xfrm>
          <a:prstGeom prst="straightConnector1">
            <a:avLst/>
          </a:prstGeom>
          <a:noFill/>
          <a:ln cap="flat" cmpd="sng" w="3810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descr="Image" id="370" name="Google Shape;370;gca3f9d8701_1_2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07619" y="2300288"/>
            <a:ext cx="128588" cy="542925"/>
          </a:xfrm>
          <a:prstGeom prst="rect">
            <a:avLst/>
          </a:prstGeom>
          <a:noFill/>
          <a:ln>
            <a:noFill/>
          </a:ln>
        </p:spPr>
      </p:pic>
      <p:sp>
        <p:nvSpPr>
          <p:cNvPr id="371" name="Google Shape;371;gca3f9d8701_1_24"/>
          <p:cNvSpPr txBox="1"/>
          <p:nvPr/>
        </p:nvSpPr>
        <p:spPr>
          <a:xfrm>
            <a:off x="535776" y="2016925"/>
            <a:ext cx="2815200" cy="130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3F5"/>
              </a:buClr>
              <a:buSzPts val="3000"/>
              <a:buFont typeface="Arial"/>
              <a:buNone/>
            </a:pPr>
            <a:r>
              <a:rPr b="1" lang="en" sz="3000"/>
              <a:t>Dropping columns/rows</a:t>
            </a:r>
            <a:endParaRPr sz="500"/>
          </a:p>
        </p:txBody>
      </p:sp>
      <p:sp>
        <p:nvSpPr>
          <p:cNvPr id="372" name="Google Shape;372;gca3f9d8701_1_24"/>
          <p:cNvSpPr txBox="1"/>
          <p:nvPr/>
        </p:nvSpPr>
        <p:spPr>
          <a:xfrm>
            <a:off x="4027836" y="4764881"/>
            <a:ext cx="195900" cy="1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00</a:t>
            </a:r>
            <a:endParaRPr sz="500"/>
          </a:p>
        </p:txBody>
      </p:sp>
      <p:sp>
        <p:nvSpPr>
          <p:cNvPr id="373" name="Google Shape;373;gca3f9d8701_1_24"/>
          <p:cNvSpPr txBox="1"/>
          <p:nvPr/>
        </p:nvSpPr>
        <p:spPr>
          <a:xfrm>
            <a:off x="4552950" y="1057275"/>
            <a:ext cx="4073400" cy="33219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-3175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To drop columns/rows from a Pandas dataframe, use the method: </a:t>
            </a:r>
            <a:r>
              <a:rPr b="1" lang="en"/>
              <a:t>drop()</a:t>
            </a:r>
            <a:endParaRPr b="1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175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For columns:</a:t>
            </a:r>
            <a:endParaRPr b="1"/>
          </a:p>
          <a:p>
            <a:pPr indent="-3175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/>
              <a:t>df.drop(</a:t>
            </a:r>
            <a:r>
              <a:rPr b="1" lang="en">
                <a:solidFill>
                  <a:srgbClr val="6AA84F"/>
                </a:solidFill>
                <a:highlight>
                  <a:schemeClr val="lt1"/>
                </a:highlight>
              </a:rPr>
              <a:t>columns</a:t>
            </a:r>
            <a:r>
              <a:rPr b="1" lang="en"/>
              <a:t>=’column_name', </a:t>
            </a:r>
            <a:r>
              <a:rPr b="1" lang="en">
                <a:solidFill>
                  <a:srgbClr val="6AA84F"/>
                </a:solidFill>
              </a:rPr>
              <a:t>inplace</a:t>
            </a:r>
            <a:r>
              <a:rPr b="1" lang="en"/>
              <a:t>=True)</a:t>
            </a:r>
            <a:endParaRPr b="1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175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For rows:</a:t>
            </a:r>
            <a:endParaRPr b="1"/>
          </a:p>
          <a:p>
            <a:pPr indent="-3175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/>
              <a:t>df.drop(list_of_row_indexes, </a:t>
            </a:r>
            <a:r>
              <a:rPr b="1" lang="en">
                <a:solidFill>
                  <a:srgbClr val="6AA84F"/>
                </a:solidFill>
              </a:rPr>
              <a:t>inplace</a:t>
            </a:r>
            <a:r>
              <a:rPr b="1" lang="en"/>
              <a:t>=True)</a:t>
            </a:r>
            <a:endParaRPr b="1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378" name="Google Shape;378;gca3f9d8701_1_2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243012" y="3481388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379" name="Google Shape;379;gca3f9d8701_1_2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380" name="Google Shape;380;gca3f9d8701_1_2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2431" y="488547"/>
            <a:ext cx="2555049" cy="284968"/>
          </a:xfrm>
          <a:prstGeom prst="rect">
            <a:avLst/>
          </a:prstGeom>
          <a:noFill/>
          <a:ln>
            <a:noFill/>
          </a:ln>
        </p:spPr>
      </p:pic>
      <p:sp>
        <p:nvSpPr>
          <p:cNvPr id="381" name="Google Shape;381;gca3f9d8701_1_227"/>
          <p:cNvSpPr txBox="1"/>
          <p:nvPr/>
        </p:nvSpPr>
        <p:spPr>
          <a:xfrm>
            <a:off x="444302" y="473875"/>
            <a:ext cx="33063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" sz="2000">
                <a:solidFill>
                  <a:srgbClr val="FFFFFF"/>
                </a:solidFill>
                <a:highlight>
                  <a:srgbClr val="64C3F5"/>
                </a:highlight>
              </a:rPr>
              <a:t>Pandas wrangling/cleaning</a:t>
            </a:r>
            <a:endParaRPr sz="500">
              <a:highlight>
                <a:srgbClr val="64C3F5"/>
              </a:highlight>
            </a:endParaRPr>
          </a:p>
        </p:txBody>
      </p:sp>
      <p:cxnSp>
        <p:nvCxnSpPr>
          <p:cNvPr id="382" name="Google Shape;382;gca3f9d8701_1_227"/>
          <p:cNvCxnSpPr/>
          <p:nvPr/>
        </p:nvCxnSpPr>
        <p:spPr>
          <a:xfrm rot="10800000">
            <a:off x="3871913" y="-29520"/>
            <a:ext cx="0" cy="5202600"/>
          </a:xfrm>
          <a:prstGeom prst="straightConnector1">
            <a:avLst/>
          </a:prstGeom>
          <a:noFill/>
          <a:ln cap="flat" cmpd="sng" w="3810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descr="Image" id="383" name="Google Shape;383;gca3f9d8701_1_22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07619" y="2300288"/>
            <a:ext cx="128588" cy="542925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Google Shape;384;gca3f9d8701_1_227"/>
          <p:cNvSpPr txBox="1"/>
          <p:nvPr/>
        </p:nvSpPr>
        <p:spPr>
          <a:xfrm>
            <a:off x="866370" y="2016919"/>
            <a:ext cx="2484600" cy="130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3F5"/>
              </a:buClr>
              <a:buSzPts val="3000"/>
              <a:buFont typeface="Arial"/>
              <a:buNone/>
            </a:pPr>
            <a:r>
              <a:rPr b="1" lang="en" sz="3000"/>
              <a:t>Indexes</a:t>
            </a:r>
            <a:endParaRPr sz="500"/>
          </a:p>
        </p:txBody>
      </p:sp>
      <p:sp>
        <p:nvSpPr>
          <p:cNvPr id="385" name="Google Shape;385;gca3f9d8701_1_227"/>
          <p:cNvSpPr txBox="1"/>
          <p:nvPr/>
        </p:nvSpPr>
        <p:spPr>
          <a:xfrm>
            <a:off x="4027836" y="4764881"/>
            <a:ext cx="195900" cy="1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00</a:t>
            </a:r>
            <a:endParaRPr sz="500"/>
          </a:p>
        </p:txBody>
      </p:sp>
      <p:sp>
        <p:nvSpPr>
          <p:cNvPr id="386" name="Google Shape;386;gca3f9d8701_1_227"/>
          <p:cNvSpPr txBox="1"/>
          <p:nvPr/>
        </p:nvSpPr>
        <p:spPr>
          <a:xfrm>
            <a:off x="4552950" y="1057275"/>
            <a:ext cx="4073400" cy="23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We can have access to our dataframe using “indexes” (ie, row and/or column index)</a:t>
            </a:r>
            <a:endParaRPr sz="15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In order to do so, we need to use the method:</a:t>
            </a:r>
            <a:r>
              <a:rPr b="1" lang="en" sz="1500"/>
              <a:t> iloc[]</a:t>
            </a:r>
            <a:endParaRPr b="1" sz="15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The: .iloc[] method can have one or two slots</a:t>
            </a:r>
            <a:endParaRPr sz="15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df</a:t>
            </a:r>
            <a:r>
              <a:rPr b="1" lang="en" sz="9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9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iloc[</a:t>
            </a:r>
            <a:r>
              <a:rPr lang="en" sz="900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en" sz="9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900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3</a:t>
            </a:r>
            <a:r>
              <a:rPr lang="en" sz="9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]</a:t>
            </a:r>
            <a:endParaRPr sz="900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900">
                <a:solidFill>
                  <a:srgbClr val="999988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# now, working just on the indexes row,columns</a:t>
            </a:r>
            <a:endParaRPr sz="900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df</a:t>
            </a:r>
            <a:r>
              <a:rPr b="1" lang="en" sz="9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9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iloc[</a:t>
            </a:r>
            <a:r>
              <a:rPr lang="en" sz="900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en" sz="9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900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10</a:t>
            </a:r>
            <a:r>
              <a:rPr lang="en" sz="9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en" sz="900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0</a:t>
            </a:r>
            <a:r>
              <a:rPr lang="en" sz="9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900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4</a:t>
            </a:r>
            <a:r>
              <a:rPr lang="en" sz="9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]</a:t>
            </a:r>
            <a:endParaRPr sz="900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df</a:t>
            </a:r>
            <a:r>
              <a:rPr b="1" lang="en" sz="9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9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iloc[[</a:t>
            </a:r>
            <a:r>
              <a:rPr lang="en" sz="900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en" sz="9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en" sz="900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lang="en" sz="9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en" sz="900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3</a:t>
            </a:r>
            <a:r>
              <a:rPr lang="en" sz="9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en" sz="900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4</a:t>
            </a:r>
            <a:r>
              <a:rPr lang="en" sz="9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],[</a:t>
            </a:r>
            <a:r>
              <a:rPr lang="en" sz="900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0</a:t>
            </a:r>
            <a:r>
              <a:rPr lang="en" sz="9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en" sz="900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lang="en" sz="9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en" sz="900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4</a:t>
            </a:r>
            <a:r>
              <a:rPr lang="en" sz="9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]]</a:t>
            </a:r>
            <a:endParaRPr sz="900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391" name="Google Shape;391;gca3f9d8701_1_2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243012" y="3481388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392" name="Google Shape;392;gca3f9d8701_1_2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393" name="Google Shape;393;gca3f9d8701_1_23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2431" y="488547"/>
            <a:ext cx="2555049" cy="284968"/>
          </a:xfrm>
          <a:prstGeom prst="rect">
            <a:avLst/>
          </a:prstGeom>
          <a:noFill/>
          <a:ln>
            <a:noFill/>
          </a:ln>
        </p:spPr>
      </p:pic>
      <p:sp>
        <p:nvSpPr>
          <p:cNvPr id="394" name="Google Shape;394;gca3f9d8701_1_239"/>
          <p:cNvSpPr txBox="1"/>
          <p:nvPr/>
        </p:nvSpPr>
        <p:spPr>
          <a:xfrm>
            <a:off x="444302" y="473875"/>
            <a:ext cx="33063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" sz="2000">
                <a:solidFill>
                  <a:srgbClr val="FFFFFF"/>
                </a:solidFill>
                <a:highlight>
                  <a:srgbClr val="64C3F5"/>
                </a:highlight>
              </a:rPr>
              <a:t>Pandas wrangling/cleaning</a:t>
            </a:r>
            <a:endParaRPr sz="500">
              <a:highlight>
                <a:srgbClr val="64C3F5"/>
              </a:highlight>
            </a:endParaRPr>
          </a:p>
        </p:txBody>
      </p:sp>
      <p:cxnSp>
        <p:nvCxnSpPr>
          <p:cNvPr id="395" name="Google Shape;395;gca3f9d8701_1_239"/>
          <p:cNvCxnSpPr/>
          <p:nvPr/>
        </p:nvCxnSpPr>
        <p:spPr>
          <a:xfrm rot="10800000">
            <a:off x="3871913" y="-29520"/>
            <a:ext cx="0" cy="5202600"/>
          </a:xfrm>
          <a:prstGeom prst="straightConnector1">
            <a:avLst/>
          </a:prstGeom>
          <a:noFill/>
          <a:ln cap="flat" cmpd="sng" w="3810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descr="Image" id="396" name="Google Shape;396;gca3f9d8701_1_23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07619" y="2300288"/>
            <a:ext cx="128588" cy="542925"/>
          </a:xfrm>
          <a:prstGeom prst="rect">
            <a:avLst/>
          </a:prstGeom>
          <a:noFill/>
          <a:ln>
            <a:noFill/>
          </a:ln>
        </p:spPr>
      </p:pic>
      <p:sp>
        <p:nvSpPr>
          <p:cNvPr id="397" name="Google Shape;397;gca3f9d8701_1_239"/>
          <p:cNvSpPr txBox="1"/>
          <p:nvPr/>
        </p:nvSpPr>
        <p:spPr>
          <a:xfrm>
            <a:off x="866370" y="2016919"/>
            <a:ext cx="2484600" cy="130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3F5"/>
              </a:buClr>
              <a:buSzPts val="3000"/>
              <a:buFont typeface="Arial"/>
              <a:buNone/>
            </a:pPr>
            <a:r>
              <a:rPr b="1" lang="en" sz="3000"/>
              <a:t>Indexes</a:t>
            </a:r>
            <a:endParaRPr sz="500"/>
          </a:p>
        </p:txBody>
      </p:sp>
      <p:sp>
        <p:nvSpPr>
          <p:cNvPr id="398" name="Google Shape;398;gca3f9d8701_1_239"/>
          <p:cNvSpPr txBox="1"/>
          <p:nvPr/>
        </p:nvSpPr>
        <p:spPr>
          <a:xfrm>
            <a:off x="4027836" y="4764881"/>
            <a:ext cx="195900" cy="1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00</a:t>
            </a:r>
            <a:endParaRPr sz="500"/>
          </a:p>
        </p:txBody>
      </p:sp>
      <p:sp>
        <p:nvSpPr>
          <p:cNvPr id="399" name="Google Shape;399;gca3f9d8701_1_239"/>
          <p:cNvSpPr txBox="1"/>
          <p:nvPr/>
        </p:nvSpPr>
        <p:spPr>
          <a:xfrm>
            <a:off x="4552950" y="1057275"/>
            <a:ext cx="4073400" cy="23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-2857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900"/>
              <a:buChar char="●"/>
            </a:pPr>
            <a:r>
              <a:rPr b="1" lang="en" sz="1500">
                <a:solidFill>
                  <a:srgbClr val="FF0000"/>
                </a:solidFill>
              </a:rPr>
              <a:t>Dropping rows doesn’t reset the indexes!!!</a:t>
            </a:r>
            <a:r>
              <a:rPr b="1" i="0" lang="en" sz="900" u="none" cap="none" strike="noStrike">
                <a:solidFill>
                  <a:srgbClr val="FF0000"/>
                </a:solidFill>
              </a:rPr>
              <a:t>.</a:t>
            </a:r>
            <a:endParaRPr b="1" sz="900">
              <a:solidFill>
                <a:srgbClr val="FF0000"/>
              </a:solidFill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rgbClr val="FF0000"/>
              </a:solidFill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rgbClr val="FF0000"/>
              </a:solidFill>
            </a:endParaRPr>
          </a:p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500"/>
              <a:t>There is a method to reset them: reset_indexes()</a:t>
            </a:r>
            <a:endParaRPr b="1" sz="15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 u="sng">
                <a:solidFill>
                  <a:schemeClr val="hlink"/>
                </a:solidFill>
                <a:hlinkClick r:id="rId6"/>
              </a:rPr>
              <a:t>https://pandas.pydata.org/pandas-docs/stable/reference/api/pandas.DataFrame.reset_index.html</a:t>
            </a:r>
            <a:endParaRPr b="1" sz="15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404" name="Google Shape;404;gca3f9d8701_1_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243012" y="3481388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405" name="Google Shape;405;gca3f9d8701_1_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406" name="Google Shape;406;gca3f9d8701_1_3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2431" y="488547"/>
            <a:ext cx="2555049" cy="284968"/>
          </a:xfrm>
          <a:prstGeom prst="rect">
            <a:avLst/>
          </a:prstGeom>
          <a:noFill/>
          <a:ln>
            <a:noFill/>
          </a:ln>
        </p:spPr>
      </p:pic>
      <p:sp>
        <p:nvSpPr>
          <p:cNvPr id="407" name="Google Shape;407;gca3f9d8701_1_36"/>
          <p:cNvSpPr txBox="1"/>
          <p:nvPr/>
        </p:nvSpPr>
        <p:spPr>
          <a:xfrm>
            <a:off x="444302" y="473875"/>
            <a:ext cx="31515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" sz="2000">
                <a:solidFill>
                  <a:srgbClr val="FFFFFF"/>
                </a:solidFill>
                <a:highlight>
                  <a:srgbClr val="64C3F5"/>
                </a:highlight>
              </a:rPr>
              <a:t>Pandas wrangling/cleaning</a:t>
            </a:r>
            <a:endParaRPr sz="500">
              <a:highlight>
                <a:srgbClr val="64C3F5"/>
              </a:highlight>
            </a:endParaRPr>
          </a:p>
        </p:txBody>
      </p:sp>
      <p:cxnSp>
        <p:nvCxnSpPr>
          <p:cNvPr id="408" name="Google Shape;408;gca3f9d8701_1_36"/>
          <p:cNvCxnSpPr/>
          <p:nvPr/>
        </p:nvCxnSpPr>
        <p:spPr>
          <a:xfrm rot="10800000">
            <a:off x="3871913" y="-29520"/>
            <a:ext cx="0" cy="5202600"/>
          </a:xfrm>
          <a:prstGeom prst="straightConnector1">
            <a:avLst/>
          </a:prstGeom>
          <a:noFill/>
          <a:ln cap="flat" cmpd="sng" w="3810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descr="Image" id="409" name="Google Shape;409;gca3f9d8701_1_3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07619" y="2300288"/>
            <a:ext cx="128588" cy="542925"/>
          </a:xfrm>
          <a:prstGeom prst="rect">
            <a:avLst/>
          </a:prstGeom>
          <a:noFill/>
          <a:ln>
            <a:noFill/>
          </a:ln>
        </p:spPr>
      </p:pic>
      <p:sp>
        <p:nvSpPr>
          <p:cNvPr id="410" name="Google Shape;410;gca3f9d8701_1_36"/>
          <p:cNvSpPr txBox="1"/>
          <p:nvPr/>
        </p:nvSpPr>
        <p:spPr>
          <a:xfrm>
            <a:off x="535776" y="2016925"/>
            <a:ext cx="2815200" cy="130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3F5"/>
              </a:buClr>
              <a:buSzPts val="3000"/>
              <a:buFont typeface="Arial"/>
              <a:buNone/>
            </a:pPr>
            <a:r>
              <a:rPr b="1" lang="en" sz="3000"/>
              <a:t>Reordering columns</a:t>
            </a:r>
            <a:endParaRPr sz="500"/>
          </a:p>
        </p:txBody>
      </p:sp>
      <p:sp>
        <p:nvSpPr>
          <p:cNvPr id="411" name="Google Shape;411;gca3f9d8701_1_36"/>
          <p:cNvSpPr txBox="1"/>
          <p:nvPr/>
        </p:nvSpPr>
        <p:spPr>
          <a:xfrm>
            <a:off x="4027836" y="4764881"/>
            <a:ext cx="195900" cy="1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00</a:t>
            </a:r>
            <a:endParaRPr sz="500"/>
          </a:p>
        </p:txBody>
      </p:sp>
      <p:sp>
        <p:nvSpPr>
          <p:cNvPr id="412" name="Google Shape;412;gca3f9d8701_1_36"/>
          <p:cNvSpPr txBox="1"/>
          <p:nvPr/>
        </p:nvSpPr>
        <p:spPr>
          <a:xfrm>
            <a:off x="4552950" y="1057275"/>
            <a:ext cx="4073400" cy="33219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-3175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To reorder the columns, simply provide within the brackets a list with the new column name order:</a:t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df[ list_of_columns ]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417" name="Google Shape;417;gca3f9d8701_1_30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243012" y="3481388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418" name="Google Shape;418;gca3f9d8701_1_30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419" name="Google Shape;419;gca3f9d8701_1_30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2431" y="488547"/>
            <a:ext cx="2555049" cy="284968"/>
          </a:xfrm>
          <a:prstGeom prst="rect">
            <a:avLst/>
          </a:prstGeom>
          <a:noFill/>
          <a:ln>
            <a:noFill/>
          </a:ln>
        </p:spPr>
      </p:pic>
      <p:sp>
        <p:nvSpPr>
          <p:cNvPr id="420" name="Google Shape;420;gca3f9d8701_1_305"/>
          <p:cNvSpPr txBox="1"/>
          <p:nvPr/>
        </p:nvSpPr>
        <p:spPr>
          <a:xfrm>
            <a:off x="444302" y="473875"/>
            <a:ext cx="31068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" sz="2000">
                <a:solidFill>
                  <a:srgbClr val="FFFFFF"/>
                </a:solidFill>
              </a:rPr>
              <a:t>Working with columns</a:t>
            </a:r>
            <a:endParaRPr sz="500"/>
          </a:p>
        </p:txBody>
      </p:sp>
      <p:cxnSp>
        <p:nvCxnSpPr>
          <p:cNvPr id="421" name="Google Shape;421;gca3f9d8701_1_305"/>
          <p:cNvCxnSpPr/>
          <p:nvPr/>
        </p:nvCxnSpPr>
        <p:spPr>
          <a:xfrm rot="10800000">
            <a:off x="3871913" y="-29520"/>
            <a:ext cx="0" cy="5202600"/>
          </a:xfrm>
          <a:prstGeom prst="straightConnector1">
            <a:avLst/>
          </a:prstGeom>
          <a:noFill/>
          <a:ln cap="flat" cmpd="sng" w="3810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descr="Image" id="422" name="Google Shape;422;gca3f9d8701_1_30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07619" y="2300288"/>
            <a:ext cx="128588" cy="542925"/>
          </a:xfrm>
          <a:prstGeom prst="rect">
            <a:avLst/>
          </a:prstGeom>
          <a:noFill/>
          <a:ln>
            <a:noFill/>
          </a:ln>
        </p:spPr>
      </p:pic>
      <p:sp>
        <p:nvSpPr>
          <p:cNvPr id="423" name="Google Shape;423;gca3f9d8701_1_305"/>
          <p:cNvSpPr txBox="1"/>
          <p:nvPr/>
        </p:nvSpPr>
        <p:spPr>
          <a:xfrm>
            <a:off x="866370" y="2016919"/>
            <a:ext cx="2484600" cy="130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3F5"/>
              </a:buClr>
              <a:buSzPts val="3000"/>
              <a:buFont typeface="Arial"/>
              <a:buNone/>
            </a:pPr>
            <a:r>
              <a:rPr b="1" lang="en" sz="3000"/>
              <a:t>Finding missing values</a:t>
            </a:r>
            <a:endParaRPr sz="500"/>
          </a:p>
        </p:txBody>
      </p:sp>
      <p:sp>
        <p:nvSpPr>
          <p:cNvPr id="424" name="Google Shape;424;gca3f9d8701_1_305"/>
          <p:cNvSpPr txBox="1"/>
          <p:nvPr/>
        </p:nvSpPr>
        <p:spPr>
          <a:xfrm>
            <a:off x="4027836" y="4764881"/>
            <a:ext cx="195900" cy="1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00</a:t>
            </a:r>
            <a:endParaRPr sz="500"/>
          </a:p>
        </p:txBody>
      </p:sp>
      <p:sp>
        <p:nvSpPr>
          <p:cNvPr id="425" name="Google Shape;425;gca3f9d8701_1_305"/>
          <p:cNvSpPr txBox="1"/>
          <p:nvPr/>
        </p:nvSpPr>
        <p:spPr>
          <a:xfrm>
            <a:off x="4552950" y="1057275"/>
            <a:ext cx="4073400" cy="34497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-2984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500"/>
              <a:t>In order to find missin_values Pandas provides the methods:</a:t>
            </a:r>
            <a:endParaRPr sz="1500"/>
          </a:p>
          <a:p>
            <a:pPr indent="-29845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b="1" lang="en" sz="1500"/>
              <a:t>isna() </a:t>
            </a:r>
            <a:endParaRPr b="1" sz="1500"/>
          </a:p>
          <a:p>
            <a:pPr indent="-29845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b="1" lang="en" sz="1500"/>
              <a:t>isnull()</a:t>
            </a:r>
            <a:endParaRPr b="1" sz="15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Both methods carry out the analysis column_wise (ie. reports the results for each element of each column)</a:t>
            </a:r>
            <a:endParaRPr sz="15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To know how many missing values are in each column you can “append” the method: </a:t>
            </a:r>
            <a:r>
              <a:rPr b="1" lang="en" sz="1500"/>
              <a:t>sum() </a:t>
            </a:r>
            <a:r>
              <a:rPr lang="en" sz="1500"/>
              <a:t>to the previous method.</a:t>
            </a:r>
            <a:endParaRPr sz="15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To compute the percentage of missing values....?</a:t>
            </a:r>
            <a:endParaRPr sz="15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430" name="Google Shape;430;gca3f9d8701_1_3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243012" y="3481388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431" name="Google Shape;431;gca3f9d8701_1_3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432" name="Google Shape;432;gca3f9d8701_1_3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2431" y="488547"/>
            <a:ext cx="2555049" cy="284968"/>
          </a:xfrm>
          <a:prstGeom prst="rect">
            <a:avLst/>
          </a:prstGeom>
          <a:noFill/>
          <a:ln>
            <a:noFill/>
          </a:ln>
        </p:spPr>
      </p:pic>
      <p:sp>
        <p:nvSpPr>
          <p:cNvPr id="433" name="Google Shape;433;gca3f9d8701_1_317"/>
          <p:cNvSpPr txBox="1"/>
          <p:nvPr/>
        </p:nvSpPr>
        <p:spPr>
          <a:xfrm>
            <a:off x="444302" y="473875"/>
            <a:ext cx="31068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" sz="2000">
                <a:solidFill>
                  <a:srgbClr val="FFFFFF"/>
                </a:solidFill>
              </a:rPr>
              <a:t>Missing values</a:t>
            </a:r>
            <a:endParaRPr sz="500"/>
          </a:p>
        </p:txBody>
      </p:sp>
      <p:cxnSp>
        <p:nvCxnSpPr>
          <p:cNvPr id="434" name="Google Shape;434;gca3f9d8701_1_317"/>
          <p:cNvCxnSpPr/>
          <p:nvPr/>
        </p:nvCxnSpPr>
        <p:spPr>
          <a:xfrm rot="10800000">
            <a:off x="3871913" y="-29520"/>
            <a:ext cx="0" cy="5202600"/>
          </a:xfrm>
          <a:prstGeom prst="straightConnector1">
            <a:avLst/>
          </a:prstGeom>
          <a:noFill/>
          <a:ln cap="flat" cmpd="sng" w="3810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descr="Image" id="435" name="Google Shape;435;gca3f9d8701_1_3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07619" y="2300288"/>
            <a:ext cx="128588" cy="542925"/>
          </a:xfrm>
          <a:prstGeom prst="rect">
            <a:avLst/>
          </a:prstGeom>
          <a:noFill/>
          <a:ln>
            <a:noFill/>
          </a:ln>
        </p:spPr>
      </p:pic>
      <p:sp>
        <p:nvSpPr>
          <p:cNvPr id="436" name="Google Shape;436;gca3f9d8701_1_317"/>
          <p:cNvSpPr txBox="1"/>
          <p:nvPr/>
        </p:nvSpPr>
        <p:spPr>
          <a:xfrm>
            <a:off x="866370" y="2016919"/>
            <a:ext cx="2484600" cy="130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3F5"/>
              </a:buClr>
              <a:buSzPts val="3000"/>
              <a:buFont typeface="Arial"/>
              <a:buNone/>
            </a:pPr>
            <a:r>
              <a:rPr b="1" lang="en" sz="3000"/>
              <a:t>Finding missing values</a:t>
            </a:r>
            <a:endParaRPr sz="500"/>
          </a:p>
        </p:txBody>
      </p:sp>
      <p:sp>
        <p:nvSpPr>
          <p:cNvPr id="437" name="Google Shape;437;gca3f9d8701_1_317"/>
          <p:cNvSpPr txBox="1"/>
          <p:nvPr/>
        </p:nvSpPr>
        <p:spPr>
          <a:xfrm>
            <a:off x="4027836" y="4764881"/>
            <a:ext cx="195900" cy="1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00</a:t>
            </a:r>
            <a:endParaRPr sz="500"/>
          </a:p>
        </p:txBody>
      </p:sp>
      <p:sp>
        <p:nvSpPr>
          <p:cNvPr id="438" name="Google Shape;438;gca3f9d8701_1_317"/>
          <p:cNvSpPr txBox="1"/>
          <p:nvPr/>
        </p:nvSpPr>
        <p:spPr>
          <a:xfrm>
            <a:off x="4552950" y="1057275"/>
            <a:ext cx="4073400" cy="34497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Keep track of columns names and the percentage of missing values in each.</a:t>
            </a:r>
            <a:endParaRPr sz="15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You can create a Dataframe to store the previous info! (ie: null_df) with:</a:t>
            </a:r>
            <a:endParaRPr sz="1500"/>
          </a:p>
          <a:p>
            <a:pPr indent="-32385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pd.Dataframe()</a:t>
            </a:r>
            <a:endParaRPr sz="15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round</a:t>
            </a:r>
            <a:r>
              <a:rPr lang="en" sz="10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(data</a:t>
            </a:r>
            <a:r>
              <a:rPr b="1" lang="en" sz="10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10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isna()</a:t>
            </a:r>
            <a:r>
              <a:rPr b="1" lang="en" sz="10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10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sum()</a:t>
            </a:r>
            <a:r>
              <a:rPr b="1" lang="en" sz="10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/</a:t>
            </a:r>
            <a:r>
              <a:rPr lang="en" sz="1000">
                <a:solidFill>
                  <a:srgbClr val="99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len</a:t>
            </a:r>
            <a:r>
              <a:rPr lang="en" sz="10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(data),</a:t>
            </a:r>
            <a:r>
              <a:rPr lang="en" sz="1000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4</a:t>
            </a:r>
            <a:r>
              <a:rPr lang="en" sz="10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)</a:t>
            </a:r>
            <a:r>
              <a:rPr b="1" lang="en" sz="10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*</a:t>
            </a:r>
            <a:r>
              <a:rPr lang="en" sz="1000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100</a:t>
            </a:r>
            <a:r>
              <a:rPr lang="en" sz="10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i="1" lang="en" sz="1000">
                <a:solidFill>
                  <a:srgbClr val="999988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# shows the percentage of null values in a column</a:t>
            </a:r>
            <a:endParaRPr sz="1000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nulls_df</a:t>
            </a:r>
            <a:r>
              <a:rPr b="1" lang="en" sz="10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 sz="10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pd</a:t>
            </a:r>
            <a:r>
              <a:rPr b="1" lang="en" sz="10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10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DataFrame(</a:t>
            </a:r>
            <a:r>
              <a:rPr lang="en" sz="1000">
                <a:solidFill>
                  <a:srgbClr val="99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round</a:t>
            </a:r>
            <a:r>
              <a:rPr lang="en" sz="10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(data</a:t>
            </a:r>
            <a:r>
              <a:rPr b="1" lang="en" sz="10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10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isna()</a:t>
            </a:r>
            <a:r>
              <a:rPr b="1" lang="en" sz="10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10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sum()</a:t>
            </a:r>
            <a:r>
              <a:rPr b="1" lang="en" sz="10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/</a:t>
            </a:r>
            <a:r>
              <a:rPr lang="en" sz="1000">
                <a:solidFill>
                  <a:srgbClr val="99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len</a:t>
            </a:r>
            <a:r>
              <a:rPr lang="en" sz="10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(data),</a:t>
            </a:r>
            <a:r>
              <a:rPr lang="en" sz="1000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4</a:t>
            </a:r>
            <a:r>
              <a:rPr lang="en" sz="10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)</a:t>
            </a:r>
            <a:r>
              <a:rPr b="1" lang="en" sz="10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*</a:t>
            </a:r>
            <a:r>
              <a:rPr lang="en" sz="1000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100</a:t>
            </a:r>
            <a:r>
              <a:rPr lang="en" sz="10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000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nulls_df</a:t>
            </a:r>
            <a:endParaRPr sz="1000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nulls_df </a:t>
            </a:r>
            <a:r>
              <a:rPr b="1" lang="en" sz="10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 sz="10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nulls_df</a:t>
            </a:r>
            <a:r>
              <a:rPr b="1" lang="en" sz="10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10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reset_index()</a:t>
            </a:r>
            <a:endParaRPr sz="1000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nulls_df</a:t>
            </a:r>
            <a:endParaRPr sz="1000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nulls_df</a:t>
            </a:r>
            <a:r>
              <a:rPr b="1" lang="en" sz="10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10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columns </a:t>
            </a:r>
            <a:r>
              <a:rPr b="1" lang="en" sz="10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 sz="10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[</a:t>
            </a:r>
            <a:r>
              <a:rPr lang="en" sz="1000">
                <a:solidFill>
                  <a:srgbClr val="BB8844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'header_name'</a:t>
            </a:r>
            <a:r>
              <a:rPr lang="en" sz="10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 sz="1000">
                <a:solidFill>
                  <a:srgbClr val="BB8844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'percent_nulls'</a:t>
            </a:r>
            <a:r>
              <a:rPr lang="en" sz="10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]</a:t>
            </a:r>
            <a:endParaRPr sz="1000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Nulls_df</a:t>
            </a:r>
            <a:endParaRPr sz="1000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columns_drop </a:t>
            </a:r>
            <a:r>
              <a:rPr b="1" lang="en" sz="10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 sz="10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nulls_df[nulls_df[</a:t>
            </a:r>
            <a:r>
              <a:rPr lang="en" sz="1000">
                <a:solidFill>
                  <a:srgbClr val="BB8844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'percent_nulls'</a:t>
            </a:r>
            <a:r>
              <a:rPr lang="en" sz="10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]</a:t>
            </a:r>
            <a:r>
              <a:rPr b="1" lang="en" sz="10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r>
              <a:rPr lang="en" sz="1000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3</a:t>
            </a:r>
            <a:r>
              <a:rPr lang="en" sz="10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][</a:t>
            </a:r>
            <a:r>
              <a:rPr lang="en" sz="1000">
                <a:solidFill>
                  <a:srgbClr val="BB8844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'header_name'</a:t>
            </a:r>
            <a:r>
              <a:rPr lang="en" sz="10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]  </a:t>
            </a:r>
            <a:r>
              <a:rPr i="1" lang="en" sz="1000">
                <a:solidFill>
                  <a:srgbClr val="999988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# dummy case with 3</a:t>
            </a:r>
            <a:endParaRPr sz="1000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 sz="10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(columns_drop</a:t>
            </a:r>
            <a:r>
              <a:rPr b="1" lang="en" sz="10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10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values</a:t>
            </a:r>
            <a:r>
              <a:rPr lang="en" sz="9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900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443" name="Google Shape;443;gca3f9d8701_1_3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243012" y="3481388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444" name="Google Shape;444;gca3f9d8701_1_3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445" name="Google Shape;445;gca3f9d8701_1_3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2431" y="488547"/>
            <a:ext cx="2555049" cy="284968"/>
          </a:xfrm>
          <a:prstGeom prst="rect">
            <a:avLst/>
          </a:prstGeom>
          <a:noFill/>
          <a:ln>
            <a:noFill/>
          </a:ln>
        </p:spPr>
      </p:pic>
      <p:sp>
        <p:nvSpPr>
          <p:cNvPr id="446" name="Google Shape;446;gca3f9d8701_1_329"/>
          <p:cNvSpPr txBox="1"/>
          <p:nvPr/>
        </p:nvSpPr>
        <p:spPr>
          <a:xfrm>
            <a:off x="444302" y="473875"/>
            <a:ext cx="31068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" sz="2000">
                <a:solidFill>
                  <a:srgbClr val="FFFFFF"/>
                </a:solidFill>
              </a:rPr>
              <a:t>Missing values</a:t>
            </a:r>
            <a:endParaRPr sz="500"/>
          </a:p>
        </p:txBody>
      </p:sp>
      <p:cxnSp>
        <p:nvCxnSpPr>
          <p:cNvPr id="447" name="Google Shape;447;gca3f9d8701_1_329"/>
          <p:cNvCxnSpPr/>
          <p:nvPr/>
        </p:nvCxnSpPr>
        <p:spPr>
          <a:xfrm rot="10800000">
            <a:off x="3871913" y="-29520"/>
            <a:ext cx="0" cy="5202600"/>
          </a:xfrm>
          <a:prstGeom prst="straightConnector1">
            <a:avLst/>
          </a:prstGeom>
          <a:noFill/>
          <a:ln cap="flat" cmpd="sng" w="3810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descr="Image" id="448" name="Google Shape;448;gca3f9d8701_1_32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07619" y="2300288"/>
            <a:ext cx="128588" cy="542925"/>
          </a:xfrm>
          <a:prstGeom prst="rect">
            <a:avLst/>
          </a:prstGeom>
          <a:noFill/>
          <a:ln>
            <a:noFill/>
          </a:ln>
        </p:spPr>
      </p:pic>
      <p:sp>
        <p:nvSpPr>
          <p:cNvPr id="449" name="Google Shape;449;gca3f9d8701_1_329"/>
          <p:cNvSpPr txBox="1"/>
          <p:nvPr/>
        </p:nvSpPr>
        <p:spPr>
          <a:xfrm>
            <a:off x="866370" y="2016919"/>
            <a:ext cx="2484600" cy="130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3F5"/>
              </a:buClr>
              <a:buSzPts val="3000"/>
              <a:buFont typeface="Arial"/>
              <a:buNone/>
            </a:pPr>
            <a:r>
              <a:rPr b="1" lang="en" sz="3000"/>
              <a:t>Filling NA’s</a:t>
            </a:r>
            <a:endParaRPr sz="500"/>
          </a:p>
        </p:txBody>
      </p:sp>
      <p:sp>
        <p:nvSpPr>
          <p:cNvPr id="450" name="Google Shape;450;gca3f9d8701_1_329"/>
          <p:cNvSpPr txBox="1"/>
          <p:nvPr/>
        </p:nvSpPr>
        <p:spPr>
          <a:xfrm>
            <a:off x="4027836" y="4764881"/>
            <a:ext cx="195900" cy="1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00</a:t>
            </a:r>
            <a:endParaRPr sz="500"/>
          </a:p>
        </p:txBody>
      </p:sp>
      <p:sp>
        <p:nvSpPr>
          <p:cNvPr id="451" name="Google Shape;451;gca3f9d8701_1_329"/>
          <p:cNvSpPr txBox="1"/>
          <p:nvPr/>
        </p:nvSpPr>
        <p:spPr>
          <a:xfrm>
            <a:off x="4552950" y="1057275"/>
            <a:ext cx="4073400" cy="34497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To achieve this, Pandas provides the method: </a:t>
            </a:r>
            <a:r>
              <a:rPr b="1" lang="en" sz="1500"/>
              <a:t>fillna</a:t>
            </a:r>
            <a:r>
              <a:rPr lang="en" sz="1500"/>
              <a:t>() to be applied to an specific column of the dataset.</a:t>
            </a:r>
            <a:endParaRPr sz="15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It needs the value to replace the “na” as an argument.</a:t>
            </a:r>
            <a:endParaRPr sz="15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data[</a:t>
            </a:r>
            <a:r>
              <a:rPr lang="en" sz="1100">
                <a:solidFill>
                  <a:srgbClr val="BB8844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'median_home_val'</a:t>
            </a:r>
            <a:r>
              <a:rPr lang="en" sz="11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]</a:t>
            </a:r>
            <a:r>
              <a:rPr b="1" lang="en" sz="11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 sz="11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data[</a:t>
            </a:r>
            <a:r>
              <a:rPr lang="en" sz="1100">
                <a:solidFill>
                  <a:srgbClr val="BB8844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'median_home_val'</a:t>
            </a:r>
            <a:r>
              <a:rPr lang="en" sz="11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]</a:t>
            </a:r>
            <a:r>
              <a:rPr b="1" lang="en" sz="11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11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fillna(mean_median_home_value)</a:t>
            </a:r>
            <a:endParaRPr sz="1100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With categorical column types, you can get how many values you have of each applying the method: </a:t>
            </a:r>
            <a:r>
              <a:rPr b="1" lang="en" sz="1500"/>
              <a:t>value_counts</a:t>
            </a:r>
            <a:r>
              <a:rPr lang="en" sz="1500"/>
              <a:t>() to the corresponding column</a:t>
            </a:r>
            <a:endParaRPr sz="15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456" name="Google Shape;456;gca3f9d8701_1_40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243012" y="3481388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457" name="Google Shape;457;gca3f9d8701_1_40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458" name="Google Shape;458;gca3f9d8701_1_40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2431" y="488547"/>
            <a:ext cx="2555049" cy="284968"/>
          </a:xfrm>
          <a:prstGeom prst="rect">
            <a:avLst/>
          </a:prstGeom>
          <a:noFill/>
          <a:ln>
            <a:noFill/>
          </a:ln>
        </p:spPr>
      </p:pic>
      <p:sp>
        <p:nvSpPr>
          <p:cNvPr id="459" name="Google Shape;459;gca3f9d8701_1_407"/>
          <p:cNvSpPr txBox="1"/>
          <p:nvPr/>
        </p:nvSpPr>
        <p:spPr>
          <a:xfrm>
            <a:off x="444302" y="473875"/>
            <a:ext cx="31068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" sz="2000">
                <a:solidFill>
                  <a:srgbClr val="FFFFFF"/>
                </a:solidFill>
              </a:rPr>
              <a:t>Aggregation</a:t>
            </a:r>
            <a:endParaRPr sz="500"/>
          </a:p>
        </p:txBody>
      </p:sp>
      <p:cxnSp>
        <p:nvCxnSpPr>
          <p:cNvPr id="460" name="Google Shape;460;gca3f9d8701_1_407"/>
          <p:cNvCxnSpPr/>
          <p:nvPr/>
        </p:nvCxnSpPr>
        <p:spPr>
          <a:xfrm rot="10800000">
            <a:off x="3871913" y="-29520"/>
            <a:ext cx="0" cy="5202600"/>
          </a:xfrm>
          <a:prstGeom prst="straightConnector1">
            <a:avLst/>
          </a:prstGeom>
          <a:noFill/>
          <a:ln cap="flat" cmpd="sng" w="3810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descr="Image" id="461" name="Google Shape;461;gca3f9d8701_1_40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07619" y="2300288"/>
            <a:ext cx="128588" cy="542925"/>
          </a:xfrm>
          <a:prstGeom prst="rect">
            <a:avLst/>
          </a:prstGeom>
          <a:noFill/>
          <a:ln>
            <a:noFill/>
          </a:ln>
        </p:spPr>
      </p:pic>
      <p:sp>
        <p:nvSpPr>
          <p:cNvPr id="462" name="Google Shape;462;gca3f9d8701_1_407"/>
          <p:cNvSpPr txBox="1"/>
          <p:nvPr/>
        </p:nvSpPr>
        <p:spPr>
          <a:xfrm>
            <a:off x="866370" y="2016919"/>
            <a:ext cx="2484600" cy="130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3F5"/>
              </a:buClr>
              <a:buSzPts val="3000"/>
              <a:buFont typeface="Arial"/>
              <a:buNone/>
            </a:pPr>
            <a:r>
              <a:rPr b="1" lang="en" sz="3000"/>
              <a:t>Aggregation by groups</a:t>
            </a:r>
            <a:endParaRPr sz="500"/>
          </a:p>
        </p:txBody>
      </p:sp>
      <p:sp>
        <p:nvSpPr>
          <p:cNvPr id="463" name="Google Shape;463;gca3f9d8701_1_407"/>
          <p:cNvSpPr txBox="1"/>
          <p:nvPr/>
        </p:nvSpPr>
        <p:spPr>
          <a:xfrm>
            <a:off x="4027836" y="4764881"/>
            <a:ext cx="195900" cy="1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00</a:t>
            </a:r>
            <a:endParaRPr sz="500"/>
          </a:p>
        </p:txBody>
      </p:sp>
      <p:sp>
        <p:nvSpPr>
          <p:cNvPr id="464" name="Google Shape;464;gca3f9d8701_1_407"/>
          <p:cNvSpPr txBox="1"/>
          <p:nvPr/>
        </p:nvSpPr>
        <p:spPr>
          <a:xfrm>
            <a:off x="4552950" y="371475"/>
            <a:ext cx="4073400" cy="45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The aggregation operation consists in making </a:t>
            </a:r>
            <a:r>
              <a:rPr lang="en" sz="1500"/>
              <a:t>computations by groups.</a:t>
            </a:r>
            <a:endParaRPr sz="15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To create aggregations you can use df.groupby(column)</a:t>
            </a:r>
            <a:endParaRPr sz="15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To specify the aggregation function append it at the end of the groupby. Ex:</a:t>
            </a:r>
            <a:endParaRPr sz="1500"/>
          </a:p>
          <a:p>
            <a:pPr indent="-32385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df.groupby(‘gender’).count()  </a:t>
            </a:r>
            <a:endParaRPr sz="1500"/>
          </a:p>
          <a:p>
            <a:pPr indent="0" lvl="0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If a list of columns is provided to groupby, then the aggregation will take place in the same hierarchical order of columns. Ex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" sz="1500">
                <a:solidFill>
                  <a:schemeClr val="dk1"/>
                </a:solidFill>
              </a:rPr>
              <a:t>df.groupby([‘state’,’gender’]).count()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In this last case a “multiindex” dataframe is generated . To prevent this use the option ‘as_index=False’</a:t>
            </a:r>
            <a:endParaRPr sz="1500"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469" name="Google Shape;469;gca3f9d8701_1_4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243012" y="3481388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470" name="Google Shape;470;gca3f9d8701_1_4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471" name="Google Shape;471;gca3f9d8701_1_43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2431" y="488547"/>
            <a:ext cx="2555049" cy="284968"/>
          </a:xfrm>
          <a:prstGeom prst="rect">
            <a:avLst/>
          </a:prstGeom>
          <a:noFill/>
          <a:ln>
            <a:noFill/>
          </a:ln>
        </p:spPr>
      </p:pic>
      <p:sp>
        <p:nvSpPr>
          <p:cNvPr id="472" name="Google Shape;472;gca3f9d8701_1_437"/>
          <p:cNvSpPr txBox="1"/>
          <p:nvPr/>
        </p:nvSpPr>
        <p:spPr>
          <a:xfrm>
            <a:off x="444302" y="473875"/>
            <a:ext cx="31068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" sz="2000">
                <a:solidFill>
                  <a:srgbClr val="FFFFFF"/>
                </a:solidFill>
              </a:rPr>
              <a:t>Joins</a:t>
            </a:r>
            <a:endParaRPr sz="500"/>
          </a:p>
        </p:txBody>
      </p:sp>
      <p:cxnSp>
        <p:nvCxnSpPr>
          <p:cNvPr id="473" name="Google Shape;473;gca3f9d8701_1_437"/>
          <p:cNvCxnSpPr/>
          <p:nvPr/>
        </p:nvCxnSpPr>
        <p:spPr>
          <a:xfrm rot="10800000">
            <a:off x="3871913" y="-29520"/>
            <a:ext cx="0" cy="5202600"/>
          </a:xfrm>
          <a:prstGeom prst="straightConnector1">
            <a:avLst/>
          </a:prstGeom>
          <a:noFill/>
          <a:ln cap="flat" cmpd="sng" w="3810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descr="Image" id="474" name="Google Shape;474;gca3f9d8701_1_43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07619" y="2300288"/>
            <a:ext cx="128588" cy="542925"/>
          </a:xfrm>
          <a:prstGeom prst="rect">
            <a:avLst/>
          </a:prstGeom>
          <a:noFill/>
          <a:ln>
            <a:noFill/>
          </a:ln>
        </p:spPr>
      </p:pic>
      <p:sp>
        <p:nvSpPr>
          <p:cNvPr id="475" name="Google Shape;475;gca3f9d8701_1_437"/>
          <p:cNvSpPr txBox="1"/>
          <p:nvPr/>
        </p:nvSpPr>
        <p:spPr>
          <a:xfrm>
            <a:off x="866370" y="2016919"/>
            <a:ext cx="2484600" cy="130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3F5"/>
              </a:buClr>
              <a:buSzPts val="3000"/>
              <a:buFont typeface="Arial"/>
              <a:buNone/>
            </a:pPr>
            <a:r>
              <a:rPr b="1" lang="en" sz="3000"/>
              <a:t>Joins</a:t>
            </a:r>
            <a:endParaRPr sz="500"/>
          </a:p>
        </p:txBody>
      </p:sp>
      <p:sp>
        <p:nvSpPr>
          <p:cNvPr id="476" name="Google Shape;476;gca3f9d8701_1_437"/>
          <p:cNvSpPr txBox="1"/>
          <p:nvPr/>
        </p:nvSpPr>
        <p:spPr>
          <a:xfrm>
            <a:off x="4027836" y="4764881"/>
            <a:ext cx="195900" cy="1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00</a:t>
            </a:r>
            <a:endParaRPr sz="500"/>
          </a:p>
        </p:txBody>
      </p:sp>
      <p:sp>
        <p:nvSpPr>
          <p:cNvPr id="477" name="Google Shape;477;gca3f9d8701_1_437"/>
          <p:cNvSpPr txBox="1"/>
          <p:nvPr/>
        </p:nvSpPr>
        <p:spPr>
          <a:xfrm>
            <a:off x="4552950" y="1438275"/>
            <a:ext cx="4073400" cy="33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/>
              <a:t>Several dataframes, can be combined based on a common column. </a:t>
            </a:r>
            <a:endParaRPr sz="1500"/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There are four different types of joins:</a:t>
            </a:r>
            <a:endParaRPr sz="1500"/>
          </a:p>
          <a:p>
            <a:pPr indent="-323850" lvl="1" marL="914400" rtl="0" algn="just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Inner join</a:t>
            </a:r>
            <a:endParaRPr sz="1500"/>
          </a:p>
          <a:p>
            <a:pPr indent="-323850" lvl="1" marL="914400" rtl="0" algn="just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Left join</a:t>
            </a:r>
            <a:endParaRPr sz="1500"/>
          </a:p>
          <a:p>
            <a:pPr indent="-323850" lvl="1" marL="914400" rtl="0" algn="just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Right join</a:t>
            </a:r>
            <a:endParaRPr sz="1500"/>
          </a:p>
          <a:p>
            <a:pPr indent="-323850" lvl="1" marL="914400" rtl="0" algn="just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Full join</a:t>
            </a:r>
            <a:endParaRPr sz="1500"/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482" name="Google Shape;482;gca3f9d8701_1_4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243012" y="3481388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483" name="Google Shape;483;gca3f9d8701_1_4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484" name="Google Shape;484;gca3f9d8701_1_46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2431" y="488547"/>
            <a:ext cx="2555049" cy="284968"/>
          </a:xfrm>
          <a:prstGeom prst="rect">
            <a:avLst/>
          </a:prstGeom>
          <a:noFill/>
          <a:ln>
            <a:noFill/>
          </a:ln>
        </p:spPr>
      </p:pic>
      <p:sp>
        <p:nvSpPr>
          <p:cNvPr id="485" name="Google Shape;485;gca3f9d8701_1_462"/>
          <p:cNvSpPr txBox="1"/>
          <p:nvPr/>
        </p:nvSpPr>
        <p:spPr>
          <a:xfrm>
            <a:off x="444302" y="473875"/>
            <a:ext cx="31068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" sz="2000">
                <a:solidFill>
                  <a:srgbClr val="FFFFFF"/>
                </a:solidFill>
              </a:rPr>
              <a:t>Joins</a:t>
            </a:r>
            <a:endParaRPr sz="500"/>
          </a:p>
        </p:txBody>
      </p:sp>
      <p:cxnSp>
        <p:nvCxnSpPr>
          <p:cNvPr id="486" name="Google Shape;486;gca3f9d8701_1_462"/>
          <p:cNvCxnSpPr/>
          <p:nvPr/>
        </p:nvCxnSpPr>
        <p:spPr>
          <a:xfrm rot="10800000">
            <a:off x="3871913" y="-29520"/>
            <a:ext cx="0" cy="5202600"/>
          </a:xfrm>
          <a:prstGeom prst="straightConnector1">
            <a:avLst/>
          </a:prstGeom>
          <a:noFill/>
          <a:ln cap="flat" cmpd="sng" w="3810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descr="Image" id="487" name="Google Shape;487;gca3f9d8701_1_4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07619" y="2300288"/>
            <a:ext cx="128588" cy="542925"/>
          </a:xfrm>
          <a:prstGeom prst="rect">
            <a:avLst/>
          </a:prstGeom>
          <a:noFill/>
          <a:ln>
            <a:noFill/>
          </a:ln>
        </p:spPr>
      </p:pic>
      <p:sp>
        <p:nvSpPr>
          <p:cNvPr id="488" name="Google Shape;488;gca3f9d8701_1_462"/>
          <p:cNvSpPr txBox="1"/>
          <p:nvPr/>
        </p:nvSpPr>
        <p:spPr>
          <a:xfrm>
            <a:off x="4027836" y="4764881"/>
            <a:ext cx="195900" cy="1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00</a:t>
            </a:r>
            <a:endParaRPr sz="500"/>
          </a:p>
        </p:txBody>
      </p:sp>
      <p:pic>
        <p:nvPicPr>
          <p:cNvPr id="489" name="Google Shape;489;gca3f9d8701_1_46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16798" y="1321673"/>
            <a:ext cx="6363362" cy="3579375"/>
          </a:xfrm>
          <a:prstGeom prst="rect">
            <a:avLst/>
          </a:prstGeom>
          <a:noFill/>
          <a:ln>
            <a:noFill/>
          </a:ln>
        </p:spPr>
      </p:pic>
      <p:sp>
        <p:nvSpPr>
          <p:cNvPr id="490" name="Google Shape;490;gca3f9d8701_1_462"/>
          <p:cNvSpPr txBox="1"/>
          <p:nvPr/>
        </p:nvSpPr>
        <p:spPr>
          <a:xfrm>
            <a:off x="1524000" y="874400"/>
            <a:ext cx="6080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This type of join merge the common records in BOTH tables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62" name="Google Shape;262;gca3f9d8701_1_10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243012" y="3481388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63" name="Google Shape;263;gca3f9d8701_1_10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64" name="Google Shape;264;gca3f9d8701_1_10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2431" y="488547"/>
            <a:ext cx="2555049" cy="284968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gca3f9d8701_1_102"/>
          <p:cNvSpPr txBox="1"/>
          <p:nvPr/>
        </p:nvSpPr>
        <p:spPr>
          <a:xfrm>
            <a:off x="444294" y="473869"/>
            <a:ext cx="24714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" sz="2000">
                <a:solidFill>
                  <a:srgbClr val="FFFFFF"/>
                </a:solidFill>
              </a:rPr>
              <a:t>Checking data types</a:t>
            </a:r>
            <a:endParaRPr sz="500"/>
          </a:p>
        </p:txBody>
      </p:sp>
      <p:cxnSp>
        <p:nvCxnSpPr>
          <p:cNvPr id="266" name="Google Shape;266;gca3f9d8701_1_102"/>
          <p:cNvCxnSpPr/>
          <p:nvPr/>
        </p:nvCxnSpPr>
        <p:spPr>
          <a:xfrm rot="10800000">
            <a:off x="3871913" y="-29520"/>
            <a:ext cx="0" cy="5202600"/>
          </a:xfrm>
          <a:prstGeom prst="straightConnector1">
            <a:avLst/>
          </a:prstGeom>
          <a:noFill/>
          <a:ln cap="flat" cmpd="sng" w="3810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descr="Image" id="267" name="Google Shape;267;gca3f9d8701_1_10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07619" y="2300288"/>
            <a:ext cx="128588" cy="542925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gca3f9d8701_1_102"/>
          <p:cNvSpPr txBox="1"/>
          <p:nvPr/>
        </p:nvSpPr>
        <p:spPr>
          <a:xfrm>
            <a:off x="866370" y="2016919"/>
            <a:ext cx="2484600" cy="130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3F5"/>
              </a:buClr>
              <a:buSzPts val="3000"/>
              <a:buFont typeface="Arial"/>
              <a:buNone/>
            </a:pPr>
            <a:r>
              <a:t/>
            </a:r>
            <a:endParaRPr sz="500"/>
          </a:p>
        </p:txBody>
      </p:sp>
      <p:sp>
        <p:nvSpPr>
          <p:cNvPr id="269" name="Google Shape;269;gca3f9d8701_1_102"/>
          <p:cNvSpPr txBox="1"/>
          <p:nvPr/>
        </p:nvSpPr>
        <p:spPr>
          <a:xfrm>
            <a:off x="4027836" y="4764881"/>
            <a:ext cx="195900" cy="1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00</a:t>
            </a:r>
            <a:endParaRPr sz="500"/>
          </a:p>
        </p:txBody>
      </p:sp>
      <p:sp>
        <p:nvSpPr>
          <p:cNvPr id="270" name="Google Shape;270;gca3f9d8701_1_102"/>
          <p:cNvSpPr txBox="1"/>
          <p:nvPr/>
        </p:nvSpPr>
        <p:spPr>
          <a:xfrm>
            <a:off x="4552950" y="1057275"/>
            <a:ext cx="4073400" cy="8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lang="en" sz="1500">
                <a:solidFill>
                  <a:srgbClr val="FF0000"/>
                </a:solidFill>
              </a:rPr>
              <a:t>NEVER</a:t>
            </a:r>
            <a:endParaRPr b="1" sz="1500">
              <a:solidFill>
                <a:srgbClr val="FF0000"/>
              </a:solidFill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lang="en" sz="1500">
                <a:solidFill>
                  <a:srgbClr val="FF0000"/>
                </a:solidFill>
              </a:rPr>
              <a:t>	</a:t>
            </a:r>
            <a:r>
              <a:rPr b="1" lang="en" sz="2500">
                <a:solidFill>
                  <a:srgbClr val="FF0000"/>
                </a:solidFill>
              </a:rPr>
              <a:t>NEVER</a:t>
            </a:r>
            <a:endParaRPr b="1" sz="2500">
              <a:solidFill>
                <a:srgbClr val="FF0000"/>
              </a:solidFill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lang="en" sz="2500">
                <a:solidFill>
                  <a:srgbClr val="FF0000"/>
                </a:solidFill>
              </a:rPr>
              <a:t>		</a:t>
            </a:r>
            <a:r>
              <a:rPr b="1" lang="en" sz="3500">
                <a:solidFill>
                  <a:srgbClr val="FF0000"/>
                </a:solidFill>
              </a:rPr>
              <a:t>NEVER</a:t>
            </a:r>
            <a:endParaRPr b="1" sz="3500">
              <a:solidFill>
                <a:srgbClr val="FF0000"/>
              </a:solidFill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lang="en" sz="3500">
                <a:solidFill>
                  <a:srgbClr val="FF0000"/>
                </a:solidFill>
              </a:rPr>
              <a:t>			</a:t>
            </a:r>
            <a:r>
              <a:rPr b="1" lang="en" sz="4500">
                <a:solidFill>
                  <a:srgbClr val="FF0000"/>
                </a:solidFill>
              </a:rPr>
              <a:t>NEVER FORGET TO CHECK DATA TYPES!!!</a:t>
            </a:r>
            <a:endParaRPr b="1" sz="45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495" name="Google Shape;495;gca3f9d8701_1_4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243012" y="3481388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496" name="Google Shape;496;gca3f9d8701_1_4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497" name="Google Shape;497;gca3f9d8701_1_44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2431" y="488547"/>
            <a:ext cx="2555049" cy="284968"/>
          </a:xfrm>
          <a:prstGeom prst="rect">
            <a:avLst/>
          </a:prstGeom>
          <a:noFill/>
          <a:ln>
            <a:noFill/>
          </a:ln>
        </p:spPr>
      </p:pic>
      <p:sp>
        <p:nvSpPr>
          <p:cNvPr id="498" name="Google Shape;498;gca3f9d8701_1_449"/>
          <p:cNvSpPr txBox="1"/>
          <p:nvPr/>
        </p:nvSpPr>
        <p:spPr>
          <a:xfrm>
            <a:off x="444302" y="473875"/>
            <a:ext cx="31068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" sz="2000">
                <a:solidFill>
                  <a:srgbClr val="FFFFFF"/>
                </a:solidFill>
              </a:rPr>
              <a:t>Joins</a:t>
            </a:r>
            <a:endParaRPr sz="500"/>
          </a:p>
        </p:txBody>
      </p:sp>
      <p:cxnSp>
        <p:nvCxnSpPr>
          <p:cNvPr id="499" name="Google Shape;499;gca3f9d8701_1_449"/>
          <p:cNvCxnSpPr/>
          <p:nvPr/>
        </p:nvCxnSpPr>
        <p:spPr>
          <a:xfrm rot="10800000">
            <a:off x="3871913" y="-29520"/>
            <a:ext cx="0" cy="5202600"/>
          </a:xfrm>
          <a:prstGeom prst="straightConnector1">
            <a:avLst/>
          </a:prstGeom>
          <a:noFill/>
          <a:ln cap="flat" cmpd="sng" w="3810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descr="Image" id="500" name="Google Shape;500;gca3f9d8701_1_44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07619" y="2300288"/>
            <a:ext cx="128588" cy="542925"/>
          </a:xfrm>
          <a:prstGeom prst="rect">
            <a:avLst/>
          </a:prstGeom>
          <a:noFill/>
          <a:ln>
            <a:noFill/>
          </a:ln>
        </p:spPr>
      </p:pic>
      <p:sp>
        <p:nvSpPr>
          <p:cNvPr id="501" name="Google Shape;501;gca3f9d8701_1_449"/>
          <p:cNvSpPr txBox="1"/>
          <p:nvPr/>
        </p:nvSpPr>
        <p:spPr>
          <a:xfrm>
            <a:off x="866370" y="2016919"/>
            <a:ext cx="2484600" cy="130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3F5"/>
              </a:buClr>
              <a:buSzPts val="3000"/>
              <a:buFont typeface="Arial"/>
              <a:buNone/>
            </a:pPr>
            <a:r>
              <a:rPr b="1" lang="en" sz="3000"/>
              <a:t>Joins</a:t>
            </a:r>
            <a:endParaRPr sz="500"/>
          </a:p>
        </p:txBody>
      </p:sp>
      <p:sp>
        <p:nvSpPr>
          <p:cNvPr id="502" name="Google Shape;502;gca3f9d8701_1_449"/>
          <p:cNvSpPr txBox="1"/>
          <p:nvPr/>
        </p:nvSpPr>
        <p:spPr>
          <a:xfrm>
            <a:off x="4027836" y="4764881"/>
            <a:ext cx="195900" cy="1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00</a:t>
            </a:r>
            <a:endParaRPr sz="500"/>
          </a:p>
        </p:txBody>
      </p:sp>
      <p:pic>
        <p:nvPicPr>
          <p:cNvPr id="503" name="Google Shape;503;gca3f9d8701_1_44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90600" y="1176338"/>
            <a:ext cx="6858000" cy="3857625"/>
          </a:xfrm>
          <a:prstGeom prst="rect">
            <a:avLst/>
          </a:prstGeom>
          <a:noFill/>
          <a:ln>
            <a:noFill/>
          </a:ln>
        </p:spPr>
      </p:pic>
      <p:sp>
        <p:nvSpPr>
          <p:cNvPr id="504" name="Google Shape;504;gca3f9d8701_1_449"/>
          <p:cNvSpPr txBox="1"/>
          <p:nvPr/>
        </p:nvSpPr>
        <p:spPr>
          <a:xfrm>
            <a:off x="1447800" y="798200"/>
            <a:ext cx="6080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This type of join combines the  info about the records of both tables regardless if 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there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is a match in the RIGHT table.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509" name="Google Shape;509;gca3f9d8701_1_47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243012" y="3481388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10" name="Google Shape;510;gca3f9d8701_1_47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11" name="Google Shape;511;gca3f9d8701_1_47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2431" y="488547"/>
            <a:ext cx="2555049" cy="284968"/>
          </a:xfrm>
          <a:prstGeom prst="rect">
            <a:avLst/>
          </a:prstGeom>
          <a:noFill/>
          <a:ln>
            <a:noFill/>
          </a:ln>
        </p:spPr>
      </p:pic>
      <p:sp>
        <p:nvSpPr>
          <p:cNvPr id="512" name="Google Shape;512;gca3f9d8701_1_477"/>
          <p:cNvSpPr txBox="1"/>
          <p:nvPr/>
        </p:nvSpPr>
        <p:spPr>
          <a:xfrm>
            <a:off x="444302" y="473875"/>
            <a:ext cx="31068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" sz="2000">
                <a:solidFill>
                  <a:srgbClr val="FFFFFF"/>
                </a:solidFill>
              </a:rPr>
              <a:t>Joins</a:t>
            </a:r>
            <a:endParaRPr sz="500"/>
          </a:p>
        </p:txBody>
      </p:sp>
      <p:cxnSp>
        <p:nvCxnSpPr>
          <p:cNvPr id="513" name="Google Shape;513;gca3f9d8701_1_477"/>
          <p:cNvCxnSpPr/>
          <p:nvPr/>
        </p:nvCxnSpPr>
        <p:spPr>
          <a:xfrm rot="10800000">
            <a:off x="3871913" y="-29520"/>
            <a:ext cx="0" cy="5202600"/>
          </a:xfrm>
          <a:prstGeom prst="straightConnector1">
            <a:avLst/>
          </a:prstGeom>
          <a:noFill/>
          <a:ln cap="flat" cmpd="sng" w="3810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descr="Image" id="514" name="Google Shape;514;gca3f9d8701_1_47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07619" y="2300288"/>
            <a:ext cx="128588" cy="542925"/>
          </a:xfrm>
          <a:prstGeom prst="rect">
            <a:avLst/>
          </a:prstGeom>
          <a:noFill/>
          <a:ln>
            <a:noFill/>
          </a:ln>
        </p:spPr>
      </p:pic>
      <p:sp>
        <p:nvSpPr>
          <p:cNvPr id="515" name="Google Shape;515;gca3f9d8701_1_477"/>
          <p:cNvSpPr txBox="1"/>
          <p:nvPr/>
        </p:nvSpPr>
        <p:spPr>
          <a:xfrm>
            <a:off x="866370" y="2016919"/>
            <a:ext cx="2484600" cy="130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3F5"/>
              </a:buClr>
              <a:buSzPts val="3000"/>
              <a:buFont typeface="Arial"/>
              <a:buNone/>
            </a:pPr>
            <a:r>
              <a:rPr b="1" lang="en" sz="3000"/>
              <a:t>Joins</a:t>
            </a:r>
            <a:endParaRPr sz="500"/>
          </a:p>
        </p:txBody>
      </p:sp>
      <p:sp>
        <p:nvSpPr>
          <p:cNvPr id="516" name="Google Shape;516;gca3f9d8701_1_477"/>
          <p:cNvSpPr txBox="1"/>
          <p:nvPr/>
        </p:nvSpPr>
        <p:spPr>
          <a:xfrm>
            <a:off x="4027836" y="4764881"/>
            <a:ext cx="195900" cy="1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00</a:t>
            </a:r>
            <a:endParaRPr sz="500"/>
          </a:p>
        </p:txBody>
      </p:sp>
      <p:sp>
        <p:nvSpPr>
          <p:cNvPr id="517" name="Google Shape;517;gca3f9d8701_1_477"/>
          <p:cNvSpPr txBox="1"/>
          <p:nvPr/>
        </p:nvSpPr>
        <p:spPr>
          <a:xfrm>
            <a:off x="1447800" y="798200"/>
            <a:ext cx="6080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This type of join combines the  info about the records of both tables regardless if there is a match in the LEFT table.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18" name="Google Shape;518;gca3f9d8701_1_47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45399" y="1718599"/>
            <a:ext cx="5657715" cy="318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523" name="Google Shape;523;gca3f9d8701_1_49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243012" y="3481388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24" name="Google Shape;524;gca3f9d8701_1_49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25" name="Google Shape;525;gca3f9d8701_1_49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2431" y="488547"/>
            <a:ext cx="2555049" cy="284968"/>
          </a:xfrm>
          <a:prstGeom prst="rect">
            <a:avLst/>
          </a:prstGeom>
          <a:noFill/>
          <a:ln>
            <a:noFill/>
          </a:ln>
        </p:spPr>
      </p:pic>
      <p:sp>
        <p:nvSpPr>
          <p:cNvPr id="526" name="Google Shape;526;gca3f9d8701_1_492"/>
          <p:cNvSpPr txBox="1"/>
          <p:nvPr/>
        </p:nvSpPr>
        <p:spPr>
          <a:xfrm>
            <a:off x="444302" y="473875"/>
            <a:ext cx="31068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" sz="2000">
                <a:solidFill>
                  <a:srgbClr val="FFFFFF"/>
                </a:solidFill>
              </a:rPr>
              <a:t>Joins</a:t>
            </a:r>
            <a:endParaRPr sz="500"/>
          </a:p>
        </p:txBody>
      </p:sp>
      <p:cxnSp>
        <p:nvCxnSpPr>
          <p:cNvPr id="527" name="Google Shape;527;gca3f9d8701_1_492"/>
          <p:cNvCxnSpPr/>
          <p:nvPr/>
        </p:nvCxnSpPr>
        <p:spPr>
          <a:xfrm rot="10800000">
            <a:off x="3871913" y="-29520"/>
            <a:ext cx="0" cy="5202600"/>
          </a:xfrm>
          <a:prstGeom prst="straightConnector1">
            <a:avLst/>
          </a:prstGeom>
          <a:noFill/>
          <a:ln cap="flat" cmpd="sng" w="3810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descr="Image" id="528" name="Google Shape;528;gca3f9d8701_1_49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07619" y="2300288"/>
            <a:ext cx="128588" cy="542925"/>
          </a:xfrm>
          <a:prstGeom prst="rect">
            <a:avLst/>
          </a:prstGeom>
          <a:noFill/>
          <a:ln>
            <a:noFill/>
          </a:ln>
        </p:spPr>
      </p:pic>
      <p:sp>
        <p:nvSpPr>
          <p:cNvPr id="529" name="Google Shape;529;gca3f9d8701_1_492"/>
          <p:cNvSpPr txBox="1"/>
          <p:nvPr/>
        </p:nvSpPr>
        <p:spPr>
          <a:xfrm>
            <a:off x="866370" y="2016919"/>
            <a:ext cx="2484600" cy="130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3F5"/>
              </a:buClr>
              <a:buSzPts val="3000"/>
              <a:buFont typeface="Arial"/>
              <a:buNone/>
            </a:pPr>
            <a:r>
              <a:rPr b="1" lang="en" sz="3000"/>
              <a:t>Joins</a:t>
            </a:r>
            <a:endParaRPr sz="500"/>
          </a:p>
        </p:txBody>
      </p:sp>
      <p:sp>
        <p:nvSpPr>
          <p:cNvPr id="530" name="Google Shape;530;gca3f9d8701_1_492"/>
          <p:cNvSpPr txBox="1"/>
          <p:nvPr/>
        </p:nvSpPr>
        <p:spPr>
          <a:xfrm>
            <a:off x="4027836" y="4764881"/>
            <a:ext cx="195900" cy="1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00</a:t>
            </a:r>
            <a:endParaRPr sz="500"/>
          </a:p>
        </p:txBody>
      </p:sp>
      <p:sp>
        <p:nvSpPr>
          <p:cNvPr id="531" name="Google Shape;531;gca3f9d8701_1_492"/>
          <p:cNvSpPr txBox="1"/>
          <p:nvPr/>
        </p:nvSpPr>
        <p:spPr>
          <a:xfrm>
            <a:off x="1295400" y="1103000"/>
            <a:ext cx="6080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This type of join combines the  info about the records of BOTH  tables.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32" name="Google Shape;532;gca3f9d8701_1_49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59674" y="1609725"/>
            <a:ext cx="5688824" cy="3199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537" name="Google Shape;537;gca3f9d8701_1_50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243012" y="3481388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38" name="Google Shape;538;gca3f9d8701_1_50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39" name="Google Shape;539;gca3f9d8701_1_50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2431" y="488547"/>
            <a:ext cx="2555049" cy="284968"/>
          </a:xfrm>
          <a:prstGeom prst="rect">
            <a:avLst/>
          </a:prstGeom>
          <a:noFill/>
          <a:ln>
            <a:noFill/>
          </a:ln>
        </p:spPr>
      </p:pic>
      <p:sp>
        <p:nvSpPr>
          <p:cNvPr id="540" name="Google Shape;540;gca3f9d8701_1_506"/>
          <p:cNvSpPr txBox="1"/>
          <p:nvPr/>
        </p:nvSpPr>
        <p:spPr>
          <a:xfrm>
            <a:off x="444302" y="473875"/>
            <a:ext cx="31068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" sz="2000">
                <a:solidFill>
                  <a:srgbClr val="FFFFFF"/>
                </a:solidFill>
              </a:rPr>
              <a:t>Joins</a:t>
            </a:r>
            <a:endParaRPr sz="500"/>
          </a:p>
        </p:txBody>
      </p:sp>
      <p:cxnSp>
        <p:nvCxnSpPr>
          <p:cNvPr id="541" name="Google Shape;541;gca3f9d8701_1_506"/>
          <p:cNvCxnSpPr/>
          <p:nvPr/>
        </p:nvCxnSpPr>
        <p:spPr>
          <a:xfrm rot="10800000">
            <a:off x="3871913" y="-29520"/>
            <a:ext cx="0" cy="5202600"/>
          </a:xfrm>
          <a:prstGeom prst="straightConnector1">
            <a:avLst/>
          </a:prstGeom>
          <a:noFill/>
          <a:ln cap="flat" cmpd="sng" w="3810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descr="Image" id="542" name="Google Shape;542;gca3f9d8701_1_50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07619" y="2300288"/>
            <a:ext cx="128588" cy="542925"/>
          </a:xfrm>
          <a:prstGeom prst="rect">
            <a:avLst/>
          </a:prstGeom>
          <a:noFill/>
          <a:ln>
            <a:noFill/>
          </a:ln>
        </p:spPr>
      </p:pic>
      <p:sp>
        <p:nvSpPr>
          <p:cNvPr id="543" name="Google Shape;543;gca3f9d8701_1_506"/>
          <p:cNvSpPr txBox="1"/>
          <p:nvPr/>
        </p:nvSpPr>
        <p:spPr>
          <a:xfrm>
            <a:off x="866370" y="2016919"/>
            <a:ext cx="2484600" cy="130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3F5"/>
              </a:buClr>
              <a:buSzPts val="3000"/>
              <a:buFont typeface="Arial"/>
              <a:buNone/>
            </a:pPr>
            <a:r>
              <a:rPr b="1" lang="en" sz="3000"/>
              <a:t>Joins</a:t>
            </a:r>
            <a:endParaRPr sz="500"/>
          </a:p>
        </p:txBody>
      </p:sp>
      <p:sp>
        <p:nvSpPr>
          <p:cNvPr id="544" name="Google Shape;544;gca3f9d8701_1_506"/>
          <p:cNvSpPr txBox="1"/>
          <p:nvPr/>
        </p:nvSpPr>
        <p:spPr>
          <a:xfrm>
            <a:off x="4027836" y="4764881"/>
            <a:ext cx="195900" cy="1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00</a:t>
            </a:r>
            <a:endParaRPr sz="500"/>
          </a:p>
        </p:txBody>
      </p:sp>
      <p:sp>
        <p:nvSpPr>
          <p:cNvPr id="545" name="Google Shape;545;gca3f9d8701_1_506"/>
          <p:cNvSpPr txBox="1"/>
          <p:nvPr/>
        </p:nvSpPr>
        <p:spPr>
          <a:xfrm>
            <a:off x="4316150" y="974425"/>
            <a:ext cx="4354200" cy="30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just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en" sz="1700">
                <a:latin typeface="Roboto"/>
                <a:ea typeface="Roboto"/>
                <a:cs typeface="Roboto"/>
                <a:sym typeface="Roboto"/>
              </a:rPr>
              <a:t>Concat </a:t>
            </a:r>
            <a:r>
              <a:rPr lang="en" sz="1700">
                <a:latin typeface="Roboto"/>
                <a:ea typeface="Roboto"/>
                <a:cs typeface="Roboto"/>
                <a:sym typeface="Roboto"/>
              </a:rPr>
              <a:t>method</a:t>
            </a:r>
            <a:r>
              <a:rPr lang="en" sz="1700">
                <a:latin typeface="Roboto"/>
                <a:ea typeface="Roboto"/>
                <a:cs typeface="Roboto"/>
                <a:sym typeface="Roboto"/>
              </a:rPr>
              <a:t> combines dataframes matching the indexes of </a:t>
            </a:r>
            <a:r>
              <a:rPr b="1" lang="en" sz="1700">
                <a:latin typeface="Roboto"/>
                <a:ea typeface="Roboto"/>
                <a:cs typeface="Roboto"/>
                <a:sym typeface="Roboto"/>
              </a:rPr>
              <a:t>both</a:t>
            </a:r>
            <a:r>
              <a:rPr lang="en" sz="1700">
                <a:latin typeface="Roboto"/>
                <a:ea typeface="Roboto"/>
                <a:cs typeface="Roboto"/>
                <a:sym typeface="Roboto"/>
              </a:rPr>
              <a:t> dataframes by default.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just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en" sz="1700">
                <a:latin typeface="Roboto"/>
                <a:ea typeface="Roboto"/>
                <a:cs typeface="Roboto"/>
                <a:sym typeface="Roboto"/>
              </a:rPr>
              <a:t>Joins can be implemented using the option “join=type_of_join” in the “concat” method”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550" name="Google Shape;550;gca3f9d8701_1_5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243012" y="3481388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51" name="Google Shape;551;gca3f9d8701_1_5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52" name="Google Shape;552;gca3f9d8701_1_5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2431" y="488547"/>
            <a:ext cx="2555049" cy="284968"/>
          </a:xfrm>
          <a:prstGeom prst="rect">
            <a:avLst/>
          </a:prstGeom>
          <a:noFill/>
          <a:ln>
            <a:noFill/>
          </a:ln>
        </p:spPr>
      </p:pic>
      <p:sp>
        <p:nvSpPr>
          <p:cNvPr id="553" name="Google Shape;553;gca3f9d8701_1_519"/>
          <p:cNvSpPr txBox="1"/>
          <p:nvPr/>
        </p:nvSpPr>
        <p:spPr>
          <a:xfrm>
            <a:off x="444302" y="473875"/>
            <a:ext cx="31068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" sz="2000">
                <a:solidFill>
                  <a:srgbClr val="FFFFFF"/>
                </a:solidFill>
              </a:rPr>
              <a:t>Melt</a:t>
            </a:r>
            <a:endParaRPr sz="500"/>
          </a:p>
        </p:txBody>
      </p:sp>
      <p:cxnSp>
        <p:nvCxnSpPr>
          <p:cNvPr id="554" name="Google Shape;554;gca3f9d8701_1_519"/>
          <p:cNvCxnSpPr/>
          <p:nvPr/>
        </p:nvCxnSpPr>
        <p:spPr>
          <a:xfrm rot="10800000">
            <a:off x="3871913" y="-29520"/>
            <a:ext cx="0" cy="5202600"/>
          </a:xfrm>
          <a:prstGeom prst="straightConnector1">
            <a:avLst/>
          </a:prstGeom>
          <a:noFill/>
          <a:ln cap="flat" cmpd="sng" w="3810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descr="Image" id="555" name="Google Shape;555;gca3f9d8701_1_51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07619" y="2300288"/>
            <a:ext cx="128588" cy="542925"/>
          </a:xfrm>
          <a:prstGeom prst="rect">
            <a:avLst/>
          </a:prstGeom>
          <a:noFill/>
          <a:ln>
            <a:noFill/>
          </a:ln>
        </p:spPr>
      </p:pic>
      <p:sp>
        <p:nvSpPr>
          <p:cNvPr id="556" name="Google Shape;556;gca3f9d8701_1_519"/>
          <p:cNvSpPr txBox="1"/>
          <p:nvPr/>
        </p:nvSpPr>
        <p:spPr>
          <a:xfrm>
            <a:off x="866370" y="2016919"/>
            <a:ext cx="2484600" cy="130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3F5"/>
              </a:buClr>
              <a:buSzPts val="3000"/>
              <a:buFont typeface="Arial"/>
              <a:buNone/>
            </a:pPr>
            <a:r>
              <a:rPr b="1" lang="en" sz="3000"/>
              <a:t>Melt</a:t>
            </a:r>
            <a:endParaRPr sz="500"/>
          </a:p>
        </p:txBody>
      </p:sp>
      <p:sp>
        <p:nvSpPr>
          <p:cNvPr id="557" name="Google Shape;557;gca3f9d8701_1_519"/>
          <p:cNvSpPr txBox="1"/>
          <p:nvPr/>
        </p:nvSpPr>
        <p:spPr>
          <a:xfrm>
            <a:off x="4027836" y="4764881"/>
            <a:ext cx="195900" cy="1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00</a:t>
            </a:r>
            <a:endParaRPr sz="500"/>
          </a:p>
        </p:txBody>
      </p:sp>
      <p:sp>
        <p:nvSpPr>
          <p:cNvPr id="558" name="Google Shape;558;gca3f9d8701_1_519"/>
          <p:cNvSpPr txBox="1"/>
          <p:nvPr/>
        </p:nvSpPr>
        <p:spPr>
          <a:xfrm>
            <a:off x="4360375" y="2243400"/>
            <a:ext cx="43542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just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en" sz="1700">
                <a:latin typeface="Roboto"/>
                <a:ea typeface="Roboto"/>
                <a:cs typeface="Roboto"/>
                <a:sym typeface="Roboto"/>
              </a:rPr>
              <a:t>Melting a dataframe consists displaying some columns as rows.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563" name="Google Shape;563;gca3f9d8701_1_5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243012" y="3481388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64" name="Google Shape;564;gca3f9d8701_1_5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65" name="Google Shape;565;gca3f9d8701_1_5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2431" y="488547"/>
            <a:ext cx="2555049" cy="284968"/>
          </a:xfrm>
          <a:prstGeom prst="rect">
            <a:avLst/>
          </a:prstGeom>
          <a:noFill/>
          <a:ln>
            <a:noFill/>
          </a:ln>
        </p:spPr>
      </p:pic>
      <p:sp>
        <p:nvSpPr>
          <p:cNvPr id="566" name="Google Shape;566;gca3f9d8701_1_531"/>
          <p:cNvSpPr txBox="1"/>
          <p:nvPr/>
        </p:nvSpPr>
        <p:spPr>
          <a:xfrm>
            <a:off x="444302" y="473875"/>
            <a:ext cx="31068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" sz="2000">
                <a:solidFill>
                  <a:srgbClr val="FFFFFF"/>
                </a:solidFill>
              </a:rPr>
              <a:t>Melt</a:t>
            </a:r>
            <a:endParaRPr sz="500"/>
          </a:p>
        </p:txBody>
      </p:sp>
      <p:cxnSp>
        <p:nvCxnSpPr>
          <p:cNvPr id="567" name="Google Shape;567;gca3f9d8701_1_531"/>
          <p:cNvCxnSpPr/>
          <p:nvPr/>
        </p:nvCxnSpPr>
        <p:spPr>
          <a:xfrm rot="10800000">
            <a:off x="3871913" y="-29520"/>
            <a:ext cx="0" cy="5202600"/>
          </a:xfrm>
          <a:prstGeom prst="straightConnector1">
            <a:avLst/>
          </a:prstGeom>
          <a:noFill/>
          <a:ln cap="flat" cmpd="sng" w="3810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descr="Image" id="568" name="Google Shape;568;gca3f9d8701_1_53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07619" y="2300288"/>
            <a:ext cx="128588" cy="542925"/>
          </a:xfrm>
          <a:prstGeom prst="rect">
            <a:avLst/>
          </a:prstGeom>
          <a:noFill/>
          <a:ln>
            <a:noFill/>
          </a:ln>
        </p:spPr>
      </p:pic>
      <p:sp>
        <p:nvSpPr>
          <p:cNvPr id="569" name="Google Shape;569;gca3f9d8701_1_531"/>
          <p:cNvSpPr txBox="1"/>
          <p:nvPr/>
        </p:nvSpPr>
        <p:spPr>
          <a:xfrm>
            <a:off x="4027836" y="4764881"/>
            <a:ext cx="195900" cy="1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00</a:t>
            </a:r>
            <a:endParaRPr sz="500"/>
          </a:p>
        </p:txBody>
      </p:sp>
      <p:pic>
        <p:nvPicPr>
          <p:cNvPr id="570" name="Google Shape;570;gca3f9d8701_1_5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92999" y="1333836"/>
            <a:ext cx="5799870" cy="32624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575" name="Google Shape;575;gca3f9d8701_1_5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243012" y="3481388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76" name="Google Shape;576;gca3f9d8701_1_5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77" name="Google Shape;577;gca3f9d8701_1_54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2431" y="488547"/>
            <a:ext cx="2555049" cy="284968"/>
          </a:xfrm>
          <a:prstGeom prst="rect">
            <a:avLst/>
          </a:prstGeom>
          <a:noFill/>
          <a:ln>
            <a:noFill/>
          </a:ln>
        </p:spPr>
      </p:pic>
      <p:sp>
        <p:nvSpPr>
          <p:cNvPr id="578" name="Google Shape;578;gca3f9d8701_1_547"/>
          <p:cNvSpPr txBox="1"/>
          <p:nvPr/>
        </p:nvSpPr>
        <p:spPr>
          <a:xfrm>
            <a:off x="444302" y="473875"/>
            <a:ext cx="31068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" sz="2000">
                <a:solidFill>
                  <a:srgbClr val="FFFFFF"/>
                </a:solidFill>
              </a:rPr>
              <a:t>Pivoting</a:t>
            </a:r>
            <a:endParaRPr sz="500"/>
          </a:p>
        </p:txBody>
      </p:sp>
      <p:cxnSp>
        <p:nvCxnSpPr>
          <p:cNvPr id="579" name="Google Shape;579;gca3f9d8701_1_547"/>
          <p:cNvCxnSpPr/>
          <p:nvPr/>
        </p:nvCxnSpPr>
        <p:spPr>
          <a:xfrm rot="10800000">
            <a:off x="3871913" y="-29520"/>
            <a:ext cx="0" cy="5202600"/>
          </a:xfrm>
          <a:prstGeom prst="straightConnector1">
            <a:avLst/>
          </a:prstGeom>
          <a:noFill/>
          <a:ln cap="flat" cmpd="sng" w="3810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descr="Image" id="580" name="Google Shape;580;gca3f9d8701_1_54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07619" y="2300288"/>
            <a:ext cx="128588" cy="542925"/>
          </a:xfrm>
          <a:prstGeom prst="rect">
            <a:avLst/>
          </a:prstGeom>
          <a:noFill/>
          <a:ln>
            <a:noFill/>
          </a:ln>
        </p:spPr>
      </p:pic>
      <p:sp>
        <p:nvSpPr>
          <p:cNvPr id="581" name="Google Shape;581;gca3f9d8701_1_547"/>
          <p:cNvSpPr txBox="1"/>
          <p:nvPr/>
        </p:nvSpPr>
        <p:spPr>
          <a:xfrm>
            <a:off x="866370" y="2016919"/>
            <a:ext cx="2484600" cy="130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3F5"/>
              </a:buClr>
              <a:buSzPts val="3000"/>
              <a:buFont typeface="Arial"/>
              <a:buNone/>
            </a:pPr>
            <a:r>
              <a:rPr b="1" lang="en" sz="3000"/>
              <a:t>Pivoting</a:t>
            </a:r>
            <a:endParaRPr sz="500"/>
          </a:p>
        </p:txBody>
      </p:sp>
      <p:sp>
        <p:nvSpPr>
          <p:cNvPr id="582" name="Google Shape;582;gca3f9d8701_1_547"/>
          <p:cNvSpPr txBox="1"/>
          <p:nvPr/>
        </p:nvSpPr>
        <p:spPr>
          <a:xfrm>
            <a:off x="4027836" y="4764881"/>
            <a:ext cx="195900" cy="1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00</a:t>
            </a:r>
            <a:endParaRPr sz="500"/>
          </a:p>
        </p:txBody>
      </p:sp>
      <p:sp>
        <p:nvSpPr>
          <p:cNvPr id="583" name="Google Shape;583;gca3f9d8701_1_547"/>
          <p:cNvSpPr txBox="1"/>
          <p:nvPr/>
        </p:nvSpPr>
        <p:spPr>
          <a:xfrm>
            <a:off x="4360375" y="2243400"/>
            <a:ext cx="4354200" cy="14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just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en" sz="1700">
                <a:latin typeface="Roboto"/>
                <a:ea typeface="Roboto"/>
                <a:cs typeface="Roboto"/>
                <a:sym typeface="Roboto"/>
              </a:rPr>
              <a:t>Pivoting is just the </a:t>
            </a:r>
            <a:r>
              <a:rPr lang="en" sz="1700">
                <a:latin typeface="Roboto"/>
                <a:ea typeface="Roboto"/>
                <a:cs typeface="Roboto"/>
                <a:sym typeface="Roboto"/>
              </a:rPr>
              <a:t>opposite</a:t>
            </a:r>
            <a:r>
              <a:rPr lang="en" sz="1700">
                <a:latin typeface="Roboto"/>
                <a:ea typeface="Roboto"/>
                <a:cs typeface="Roboto"/>
                <a:sym typeface="Roboto"/>
              </a:rPr>
              <a:t> operation of melting.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oboto"/>
                <a:ea typeface="Roboto"/>
                <a:cs typeface="Roboto"/>
                <a:sym typeface="Roboto"/>
              </a:rPr>
              <a:t>	df.pivot(index=’col1’, columns=’col2’)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75" name="Google Shape;275;gca3f9d8701_1_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243012" y="3481388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76" name="Google Shape;276;gca3f9d8701_1_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77" name="Google Shape;277;gca3f9d8701_1_1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2431" y="488547"/>
            <a:ext cx="2555049" cy="284968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gca3f9d8701_1_114"/>
          <p:cNvSpPr txBox="1"/>
          <p:nvPr/>
        </p:nvSpPr>
        <p:spPr>
          <a:xfrm>
            <a:off x="444294" y="473869"/>
            <a:ext cx="24714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" sz="2000">
                <a:solidFill>
                  <a:srgbClr val="FFFFFF"/>
                </a:solidFill>
              </a:rPr>
              <a:t>Checking data types</a:t>
            </a:r>
            <a:endParaRPr sz="500"/>
          </a:p>
        </p:txBody>
      </p:sp>
      <p:cxnSp>
        <p:nvCxnSpPr>
          <p:cNvPr id="279" name="Google Shape;279;gca3f9d8701_1_114"/>
          <p:cNvCxnSpPr/>
          <p:nvPr/>
        </p:nvCxnSpPr>
        <p:spPr>
          <a:xfrm rot="10800000">
            <a:off x="3871913" y="-29520"/>
            <a:ext cx="0" cy="5202600"/>
          </a:xfrm>
          <a:prstGeom prst="straightConnector1">
            <a:avLst/>
          </a:prstGeom>
          <a:noFill/>
          <a:ln cap="flat" cmpd="sng" w="3810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descr="Image" id="280" name="Google Shape;280;gca3f9d8701_1_1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07619" y="2300288"/>
            <a:ext cx="128588" cy="542925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gca3f9d8701_1_114"/>
          <p:cNvSpPr txBox="1"/>
          <p:nvPr/>
        </p:nvSpPr>
        <p:spPr>
          <a:xfrm>
            <a:off x="866370" y="2016919"/>
            <a:ext cx="2484600" cy="130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3F5"/>
              </a:buClr>
              <a:buSzPts val="3000"/>
              <a:buFont typeface="Arial"/>
              <a:buNone/>
            </a:pPr>
            <a:r>
              <a:rPr b="1" lang="en" sz="3000"/>
              <a:t>Why?</a:t>
            </a:r>
            <a:endParaRPr sz="500"/>
          </a:p>
        </p:txBody>
      </p:sp>
      <p:sp>
        <p:nvSpPr>
          <p:cNvPr id="282" name="Google Shape;282;gca3f9d8701_1_114"/>
          <p:cNvSpPr txBox="1"/>
          <p:nvPr/>
        </p:nvSpPr>
        <p:spPr>
          <a:xfrm>
            <a:off x="4552950" y="1057275"/>
            <a:ext cx="40734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-2984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 sz="1500"/>
              <a:t>Pandas not always understand correctly the data type of each column.</a:t>
            </a:r>
            <a:endParaRPr b="1" sz="1500"/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Use the method: </a:t>
            </a:r>
            <a:r>
              <a:rPr b="1" lang="en" sz="1500"/>
              <a:t>info() </a:t>
            </a:r>
            <a:endParaRPr b="1" sz="1500"/>
          </a:p>
          <a:p>
            <a:pPr indent="-32385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data.info()</a:t>
            </a:r>
            <a:endParaRPr sz="15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A bad data type will ruin your model!!!</a:t>
            </a:r>
            <a:endParaRPr sz="15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87" name="Google Shape;287;gca3f9d8701_1_1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243012" y="3481388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88" name="Google Shape;288;gca3f9d8701_1_1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89" name="Google Shape;289;gca3f9d8701_1_1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2431" y="488547"/>
            <a:ext cx="2555049" cy="284968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gca3f9d8701_1_125"/>
          <p:cNvSpPr txBox="1"/>
          <p:nvPr/>
        </p:nvSpPr>
        <p:spPr>
          <a:xfrm>
            <a:off x="444294" y="473869"/>
            <a:ext cx="24714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" sz="2000">
                <a:solidFill>
                  <a:srgbClr val="FFFFFF"/>
                </a:solidFill>
              </a:rPr>
              <a:t>Data types</a:t>
            </a:r>
            <a:endParaRPr sz="500"/>
          </a:p>
        </p:txBody>
      </p:sp>
      <p:cxnSp>
        <p:nvCxnSpPr>
          <p:cNvPr id="291" name="Google Shape;291;gca3f9d8701_1_125"/>
          <p:cNvCxnSpPr/>
          <p:nvPr/>
        </p:nvCxnSpPr>
        <p:spPr>
          <a:xfrm rot="10800000">
            <a:off x="3871913" y="-29520"/>
            <a:ext cx="0" cy="5202600"/>
          </a:xfrm>
          <a:prstGeom prst="straightConnector1">
            <a:avLst/>
          </a:prstGeom>
          <a:noFill/>
          <a:ln cap="flat" cmpd="sng" w="3810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descr="Image" id="292" name="Google Shape;292;gca3f9d8701_1_12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07619" y="2300288"/>
            <a:ext cx="128588" cy="542925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gca3f9d8701_1_125"/>
          <p:cNvSpPr txBox="1"/>
          <p:nvPr/>
        </p:nvSpPr>
        <p:spPr>
          <a:xfrm>
            <a:off x="866370" y="2016919"/>
            <a:ext cx="2484600" cy="130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3F5"/>
              </a:buClr>
              <a:buSzPts val="3000"/>
              <a:buFont typeface="Arial"/>
              <a:buNone/>
            </a:pPr>
            <a:r>
              <a:rPr b="1" lang="en" sz="3000"/>
              <a:t>Pandas data types for Data Analytics</a:t>
            </a:r>
            <a:endParaRPr sz="500"/>
          </a:p>
        </p:txBody>
      </p:sp>
      <p:sp>
        <p:nvSpPr>
          <p:cNvPr id="294" name="Google Shape;294;gca3f9d8701_1_125"/>
          <p:cNvSpPr txBox="1"/>
          <p:nvPr/>
        </p:nvSpPr>
        <p:spPr>
          <a:xfrm>
            <a:off x="4027836" y="4764881"/>
            <a:ext cx="195900" cy="1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00</a:t>
            </a:r>
            <a:endParaRPr sz="500"/>
          </a:p>
        </p:txBody>
      </p:sp>
      <p:sp>
        <p:nvSpPr>
          <p:cNvPr id="295" name="Google Shape;295;gca3f9d8701_1_125"/>
          <p:cNvSpPr txBox="1"/>
          <p:nvPr/>
        </p:nvSpPr>
        <p:spPr>
          <a:xfrm>
            <a:off x="4552950" y="1057275"/>
            <a:ext cx="4073400" cy="27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-2984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500"/>
              <a:t>The main types of Pandas are:</a:t>
            </a:r>
            <a:endParaRPr sz="1500"/>
          </a:p>
          <a:p>
            <a:pPr indent="-32385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int ( integers number )</a:t>
            </a:r>
            <a:endParaRPr sz="1500"/>
          </a:p>
          <a:p>
            <a:pPr indent="-32385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float ( number with decimals )</a:t>
            </a:r>
            <a:endParaRPr sz="1500"/>
          </a:p>
          <a:p>
            <a:pPr indent="-32385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object ( categorical )</a:t>
            </a:r>
            <a:endParaRPr sz="1500"/>
          </a:p>
          <a:p>
            <a:pPr indent="-32385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strings ( sets of characters )</a:t>
            </a:r>
            <a:endParaRPr sz="1500"/>
          </a:p>
          <a:p>
            <a:pPr indent="-32385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date_time </a:t>
            </a:r>
            <a:endParaRPr sz="15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How we select columns of one give type? Using the method: </a:t>
            </a:r>
            <a:r>
              <a:rPr b="1" lang="en" sz="1500"/>
              <a:t>select_dtypes</a:t>
            </a:r>
            <a:r>
              <a:rPr lang="en" sz="1500"/>
              <a:t>() on your dataframe </a:t>
            </a:r>
            <a:endParaRPr sz="1500"/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		</a:t>
            </a:r>
            <a:r>
              <a:rPr lang="en" sz="9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data</a:t>
            </a:r>
            <a:r>
              <a:rPr b="1" lang="en" sz="9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9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select_dtypes(</a:t>
            </a:r>
            <a:r>
              <a:rPr lang="en" sz="900">
                <a:solidFill>
                  <a:srgbClr val="BB8844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'object'</a:t>
            </a:r>
            <a:r>
              <a:rPr lang="en" sz="9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900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300" name="Google Shape;300;gca3f9d8701_1_1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243012" y="3481388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301" name="Google Shape;301;gca3f9d8701_1_1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302" name="Google Shape;302;gca3f9d8701_1_13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2431" y="488547"/>
            <a:ext cx="2555049" cy="284968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gca3f9d8701_1_137"/>
          <p:cNvSpPr txBox="1"/>
          <p:nvPr/>
        </p:nvSpPr>
        <p:spPr>
          <a:xfrm>
            <a:off x="444294" y="473869"/>
            <a:ext cx="24714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" sz="2000">
                <a:solidFill>
                  <a:srgbClr val="FFFFFF"/>
                </a:solidFill>
              </a:rPr>
              <a:t>Data types</a:t>
            </a:r>
            <a:endParaRPr sz="500"/>
          </a:p>
        </p:txBody>
      </p:sp>
      <p:cxnSp>
        <p:nvCxnSpPr>
          <p:cNvPr id="304" name="Google Shape;304;gca3f9d8701_1_137"/>
          <p:cNvCxnSpPr/>
          <p:nvPr/>
        </p:nvCxnSpPr>
        <p:spPr>
          <a:xfrm rot="10800000">
            <a:off x="3871913" y="-29520"/>
            <a:ext cx="0" cy="5202600"/>
          </a:xfrm>
          <a:prstGeom prst="straightConnector1">
            <a:avLst/>
          </a:prstGeom>
          <a:noFill/>
          <a:ln cap="flat" cmpd="sng" w="3810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descr="Image" id="305" name="Google Shape;305;gca3f9d8701_1_13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07619" y="2300288"/>
            <a:ext cx="128588" cy="542925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gca3f9d8701_1_137"/>
          <p:cNvSpPr txBox="1"/>
          <p:nvPr/>
        </p:nvSpPr>
        <p:spPr>
          <a:xfrm>
            <a:off x="866370" y="2016919"/>
            <a:ext cx="2484600" cy="130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3F5"/>
              </a:buClr>
              <a:buSzPts val="3000"/>
              <a:buFont typeface="Arial"/>
              <a:buNone/>
            </a:pPr>
            <a:r>
              <a:rPr b="1" lang="en" sz="3000"/>
              <a:t>Type conversion methods</a:t>
            </a:r>
            <a:endParaRPr sz="500"/>
          </a:p>
        </p:txBody>
      </p:sp>
      <p:sp>
        <p:nvSpPr>
          <p:cNvPr id="307" name="Google Shape;307;gca3f9d8701_1_137"/>
          <p:cNvSpPr txBox="1"/>
          <p:nvPr/>
        </p:nvSpPr>
        <p:spPr>
          <a:xfrm>
            <a:off x="4027836" y="4764881"/>
            <a:ext cx="195900" cy="1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00</a:t>
            </a:r>
            <a:endParaRPr sz="500"/>
          </a:p>
        </p:txBody>
      </p:sp>
      <p:sp>
        <p:nvSpPr>
          <p:cNvPr id="308" name="Google Shape;308;gca3f9d8701_1_137"/>
          <p:cNvSpPr txBox="1"/>
          <p:nvPr/>
        </p:nvSpPr>
        <p:spPr>
          <a:xfrm>
            <a:off x="4552950" y="1057275"/>
            <a:ext cx="4073400" cy="27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-2984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500"/>
              <a:t>The main method to convert a column to another data type is: </a:t>
            </a:r>
            <a:r>
              <a:rPr b="1" lang="en" sz="1500"/>
              <a:t>astype()</a:t>
            </a:r>
            <a:endParaRPr b="1" sz="15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df[ column_name ].astype(new_type)</a:t>
            </a:r>
            <a:endParaRPr b="1" sz="15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313" name="Google Shape;313;gca3f9d8701_1_1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243012" y="3481388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314" name="Google Shape;314;gca3f9d8701_1_1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315" name="Google Shape;315;gca3f9d8701_1_14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2431" y="488547"/>
            <a:ext cx="2555049" cy="284968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gca3f9d8701_1_149"/>
          <p:cNvSpPr txBox="1"/>
          <p:nvPr/>
        </p:nvSpPr>
        <p:spPr>
          <a:xfrm>
            <a:off x="444294" y="473869"/>
            <a:ext cx="24714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" sz="2000">
                <a:solidFill>
                  <a:srgbClr val="FFFFFF"/>
                </a:solidFill>
              </a:rPr>
              <a:t>Data types</a:t>
            </a:r>
            <a:endParaRPr sz="500"/>
          </a:p>
        </p:txBody>
      </p:sp>
      <p:cxnSp>
        <p:nvCxnSpPr>
          <p:cNvPr id="317" name="Google Shape;317;gca3f9d8701_1_149"/>
          <p:cNvCxnSpPr/>
          <p:nvPr/>
        </p:nvCxnSpPr>
        <p:spPr>
          <a:xfrm rot="10800000">
            <a:off x="3871913" y="-29520"/>
            <a:ext cx="0" cy="5202600"/>
          </a:xfrm>
          <a:prstGeom prst="straightConnector1">
            <a:avLst/>
          </a:prstGeom>
          <a:noFill/>
          <a:ln cap="flat" cmpd="sng" w="3810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descr="Image" id="318" name="Google Shape;318;gca3f9d8701_1_14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07619" y="2300288"/>
            <a:ext cx="128588" cy="542925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gca3f9d8701_1_149"/>
          <p:cNvSpPr txBox="1"/>
          <p:nvPr/>
        </p:nvSpPr>
        <p:spPr>
          <a:xfrm>
            <a:off x="866370" y="2016919"/>
            <a:ext cx="2484600" cy="130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3F5"/>
              </a:buClr>
              <a:buSzPts val="3000"/>
              <a:buFont typeface="Arial"/>
              <a:buNone/>
            </a:pPr>
            <a:r>
              <a:rPr b="1" lang="en" sz="3000"/>
              <a:t>Dropping duplicates</a:t>
            </a:r>
            <a:endParaRPr sz="500"/>
          </a:p>
        </p:txBody>
      </p:sp>
      <p:sp>
        <p:nvSpPr>
          <p:cNvPr id="320" name="Google Shape;320;gca3f9d8701_1_149"/>
          <p:cNvSpPr txBox="1"/>
          <p:nvPr/>
        </p:nvSpPr>
        <p:spPr>
          <a:xfrm>
            <a:off x="4027836" y="4764881"/>
            <a:ext cx="195900" cy="1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00</a:t>
            </a:r>
            <a:endParaRPr sz="500"/>
          </a:p>
        </p:txBody>
      </p:sp>
      <p:sp>
        <p:nvSpPr>
          <p:cNvPr id="321" name="Google Shape;321;gca3f9d8701_1_149"/>
          <p:cNvSpPr txBox="1"/>
          <p:nvPr/>
        </p:nvSpPr>
        <p:spPr>
          <a:xfrm>
            <a:off x="4552950" y="1057275"/>
            <a:ext cx="4073400" cy="27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-2984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 sz="1500">
                <a:solidFill>
                  <a:srgbClr val="FF0000"/>
                </a:solidFill>
              </a:rPr>
              <a:t>ALWAYS</a:t>
            </a:r>
            <a:r>
              <a:rPr lang="en" sz="1500"/>
              <a:t> check for duplicates in your datasets.</a:t>
            </a:r>
            <a:endParaRPr sz="1500"/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They don’t add information</a:t>
            </a:r>
            <a:endParaRPr sz="1500"/>
          </a:p>
          <a:p>
            <a:pPr indent="-32385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They can bias your model</a:t>
            </a:r>
            <a:endParaRPr sz="1500"/>
          </a:p>
          <a:p>
            <a:pPr indent="-32385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They increase the time to train a model</a:t>
            </a:r>
            <a:endParaRPr sz="1500"/>
          </a:p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Use the method: </a:t>
            </a:r>
            <a:r>
              <a:rPr b="1" lang="en" sz="1500"/>
              <a:t>drop_duplicates()</a:t>
            </a:r>
            <a:endParaRPr b="1" sz="15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		data.drop_duplicates()</a:t>
            </a:r>
            <a:endParaRPr b="1" sz="15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326" name="Google Shape;326;gca3f9d8701_1_2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243012" y="3481388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327" name="Google Shape;327;gca3f9d8701_1_2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328" name="Google Shape;328;gca3f9d8701_1_2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2431" y="488547"/>
            <a:ext cx="2555049" cy="284968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gca3f9d8701_1_215"/>
          <p:cNvSpPr txBox="1"/>
          <p:nvPr/>
        </p:nvSpPr>
        <p:spPr>
          <a:xfrm>
            <a:off x="444294" y="473869"/>
            <a:ext cx="24714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" sz="2000">
                <a:solidFill>
                  <a:srgbClr val="FFFFFF"/>
                </a:solidFill>
              </a:rPr>
              <a:t>Data types</a:t>
            </a:r>
            <a:endParaRPr sz="500"/>
          </a:p>
        </p:txBody>
      </p:sp>
      <p:cxnSp>
        <p:nvCxnSpPr>
          <p:cNvPr id="330" name="Google Shape;330;gca3f9d8701_1_215"/>
          <p:cNvCxnSpPr/>
          <p:nvPr/>
        </p:nvCxnSpPr>
        <p:spPr>
          <a:xfrm rot="10800000">
            <a:off x="3871913" y="-29520"/>
            <a:ext cx="0" cy="5202600"/>
          </a:xfrm>
          <a:prstGeom prst="straightConnector1">
            <a:avLst/>
          </a:prstGeom>
          <a:noFill/>
          <a:ln cap="flat" cmpd="sng" w="3810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descr="Image" id="331" name="Google Shape;331;gca3f9d8701_1_2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07619" y="2300288"/>
            <a:ext cx="128588" cy="542925"/>
          </a:xfrm>
          <a:prstGeom prst="rect">
            <a:avLst/>
          </a:prstGeom>
          <a:noFill/>
          <a:ln>
            <a:noFill/>
          </a:ln>
        </p:spPr>
      </p:pic>
      <p:sp>
        <p:nvSpPr>
          <p:cNvPr id="332" name="Google Shape;332;gca3f9d8701_1_215"/>
          <p:cNvSpPr txBox="1"/>
          <p:nvPr/>
        </p:nvSpPr>
        <p:spPr>
          <a:xfrm>
            <a:off x="866370" y="2016919"/>
            <a:ext cx="2484600" cy="130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3F5"/>
              </a:buClr>
              <a:buSzPts val="3000"/>
              <a:buFont typeface="Arial"/>
              <a:buNone/>
            </a:pPr>
            <a:r>
              <a:rPr b="1" lang="en" sz="3000"/>
              <a:t>Exploring the dataframe</a:t>
            </a:r>
            <a:endParaRPr sz="500"/>
          </a:p>
        </p:txBody>
      </p:sp>
      <p:sp>
        <p:nvSpPr>
          <p:cNvPr id="333" name="Google Shape;333;gca3f9d8701_1_215"/>
          <p:cNvSpPr txBox="1"/>
          <p:nvPr/>
        </p:nvSpPr>
        <p:spPr>
          <a:xfrm>
            <a:off x="4027836" y="4764881"/>
            <a:ext cx="195900" cy="1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00</a:t>
            </a:r>
            <a:endParaRPr sz="500"/>
          </a:p>
        </p:txBody>
      </p:sp>
      <p:sp>
        <p:nvSpPr>
          <p:cNvPr id="334" name="Google Shape;334;gca3f9d8701_1_215"/>
          <p:cNvSpPr txBox="1"/>
          <p:nvPr/>
        </p:nvSpPr>
        <p:spPr>
          <a:xfrm>
            <a:off x="4552950" y="1057275"/>
            <a:ext cx="4073400" cy="3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To get a first </a:t>
            </a:r>
            <a:r>
              <a:rPr lang="en" sz="1500"/>
              <a:t>expiration</a:t>
            </a:r>
            <a:r>
              <a:rPr lang="en" sz="1500"/>
              <a:t> of your dataframe (df), you can use: df.head()</a:t>
            </a:r>
            <a:endParaRPr sz="1500"/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To have an idea of range of values for each numerical columns use: df.describe()</a:t>
            </a:r>
            <a:endParaRPr sz="1500"/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To get a </a:t>
            </a:r>
            <a:r>
              <a:rPr lang="en" sz="1500"/>
              <a:t>glimpse</a:t>
            </a:r>
            <a:r>
              <a:rPr lang="en" sz="1500"/>
              <a:t> of the same for ‘object’ columns use: df[‘colname’].value_counts()</a:t>
            </a:r>
            <a:endParaRPr sz="15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To get unique values: df[‘colnames’].unique()</a:t>
            </a:r>
            <a:endParaRPr sz="15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339" name="Google Shape;339;gca3f9d8701_1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243012" y="3481388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340" name="Google Shape;340;gca3f9d8701_1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341" name="Google Shape;341;gca3f9d8701_1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2431" y="488547"/>
            <a:ext cx="2555049" cy="284968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gca3f9d8701_1_0"/>
          <p:cNvSpPr txBox="1"/>
          <p:nvPr/>
        </p:nvSpPr>
        <p:spPr>
          <a:xfrm>
            <a:off x="444302" y="473875"/>
            <a:ext cx="31515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" sz="2000">
                <a:solidFill>
                  <a:srgbClr val="FFFFFF"/>
                </a:solidFill>
                <a:highlight>
                  <a:srgbClr val="64C3F5"/>
                </a:highlight>
              </a:rPr>
              <a:t>Pandas wrangling/cleaning</a:t>
            </a:r>
            <a:endParaRPr sz="500">
              <a:highlight>
                <a:srgbClr val="64C3F5"/>
              </a:highlight>
            </a:endParaRPr>
          </a:p>
        </p:txBody>
      </p:sp>
      <p:cxnSp>
        <p:nvCxnSpPr>
          <p:cNvPr id="343" name="Google Shape;343;gca3f9d8701_1_0"/>
          <p:cNvCxnSpPr/>
          <p:nvPr/>
        </p:nvCxnSpPr>
        <p:spPr>
          <a:xfrm rot="10800000">
            <a:off x="3871913" y="-29520"/>
            <a:ext cx="0" cy="5202600"/>
          </a:xfrm>
          <a:prstGeom prst="straightConnector1">
            <a:avLst/>
          </a:prstGeom>
          <a:noFill/>
          <a:ln cap="flat" cmpd="sng" w="3810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descr="Image" id="344" name="Google Shape;344;gca3f9d8701_1_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07619" y="2300288"/>
            <a:ext cx="128588" cy="542925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Google Shape;345;gca3f9d8701_1_0"/>
          <p:cNvSpPr txBox="1"/>
          <p:nvPr/>
        </p:nvSpPr>
        <p:spPr>
          <a:xfrm>
            <a:off x="535776" y="2016925"/>
            <a:ext cx="2815200" cy="130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3F5"/>
              </a:buClr>
              <a:buSzPts val="3000"/>
              <a:buFont typeface="Arial"/>
              <a:buNone/>
            </a:pPr>
            <a:r>
              <a:rPr b="1" lang="en" sz="3000"/>
              <a:t>Subsetting</a:t>
            </a:r>
            <a:endParaRPr sz="500"/>
          </a:p>
        </p:txBody>
      </p:sp>
      <p:sp>
        <p:nvSpPr>
          <p:cNvPr id="346" name="Google Shape;346;gca3f9d8701_1_0"/>
          <p:cNvSpPr txBox="1"/>
          <p:nvPr/>
        </p:nvSpPr>
        <p:spPr>
          <a:xfrm>
            <a:off x="4027836" y="4764881"/>
            <a:ext cx="195900" cy="1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00</a:t>
            </a:r>
            <a:endParaRPr sz="500"/>
          </a:p>
        </p:txBody>
      </p:sp>
      <p:sp>
        <p:nvSpPr>
          <p:cNvPr id="347" name="Google Shape;347;gca3f9d8701_1_0"/>
          <p:cNvSpPr txBox="1"/>
          <p:nvPr/>
        </p:nvSpPr>
        <p:spPr>
          <a:xfrm>
            <a:off x="4552950" y="1057275"/>
            <a:ext cx="4073400" cy="33219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-3175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To select a given column name:</a:t>
            </a:r>
            <a:endParaRPr/>
          </a:p>
          <a:p>
            <a:pPr indent="-3175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df.column_name</a:t>
            </a:r>
            <a:endParaRPr/>
          </a:p>
          <a:p>
            <a:pPr indent="-3175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df[ list_of_column_names ]</a:t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To select a row:</a:t>
            </a:r>
            <a:endParaRPr/>
          </a:p>
          <a:p>
            <a:pPr indent="-3175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df.</a:t>
            </a:r>
            <a:r>
              <a:rPr b="1" lang="en"/>
              <a:t>iloc[ </a:t>
            </a:r>
            <a:r>
              <a:rPr lang="en"/>
              <a:t>list_of_row_indexes ]</a:t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To select a subset of rows/columns:</a:t>
            </a:r>
            <a:endParaRPr/>
          </a:p>
          <a:p>
            <a:pPr indent="-3175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df.iloc[ list_if_row_indexes, </a:t>
            </a:r>
            <a:endParaRPr/>
          </a:p>
          <a:p>
            <a:pPr indent="0" lvl="0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list_of_column_indexes ]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352" name="Google Shape;352;gca3f9d8701_1_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243012" y="3481388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353" name="Google Shape;353;gca3f9d8701_1_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354" name="Google Shape;354;gca3f9d8701_1_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2431" y="488547"/>
            <a:ext cx="2555049" cy="284968"/>
          </a:xfrm>
          <a:prstGeom prst="rect">
            <a:avLst/>
          </a:prstGeom>
          <a:noFill/>
          <a:ln>
            <a:noFill/>
          </a:ln>
        </p:spPr>
      </p:pic>
      <p:sp>
        <p:nvSpPr>
          <p:cNvPr id="355" name="Google Shape;355;gca3f9d8701_1_12"/>
          <p:cNvSpPr txBox="1"/>
          <p:nvPr/>
        </p:nvSpPr>
        <p:spPr>
          <a:xfrm>
            <a:off x="444302" y="473875"/>
            <a:ext cx="31515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" sz="2000">
                <a:solidFill>
                  <a:srgbClr val="FFFFFF"/>
                </a:solidFill>
                <a:highlight>
                  <a:srgbClr val="64C3F5"/>
                </a:highlight>
              </a:rPr>
              <a:t>Pandas wrangling/cleaning</a:t>
            </a:r>
            <a:endParaRPr sz="500">
              <a:highlight>
                <a:srgbClr val="64C3F5"/>
              </a:highlight>
            </a:endParaRPr>
          </a:p>
        </p:txBody>
      </p:sp>
      <p:cxnSp>
        <p:nvCxnSpPr>
          <p:cNvPr id="356" name="Google Shape;356;gca3f9d8701_1_12"/>
          <p:cNvCxnSpPr/>
          <p:nvPr/>
        </p:nvCxnSpPr>
        <p:spPr>
          <a:xfrm rot="10800000">
            <a:off x="3871913" y="-29520"/>
            <a:ext cx="0" cy="5202600"/>
          </a:xfrm>
          <a:prstGeom prst="straightConnector1">
            <a:avLst/>
          </a:prstGeom>
          <a:noFill/>
          <a:ln cap="flat" cmpd="sng" w="3810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descr="Image" id="357" name="Google Shape;357;gca3f9d8701_1_1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07619" y="2300288"/>
            <a:ext cx="128588" cy="542925"/>
          </a:xfrm>
          <a:prstGeom prst="rect">
            <a:avLst/>
          </a:prstGeom>
          <a:noFill/>
          <a:ln>
            <a:noFill/>
          </a:ln>
        </p:spPr>
      </p:pic>
      <p:sp>
        <p:nvSpPr>
          <p:cNvPr id="358" name="Google Shape;358;gca3f9d8701_1_12"/>
          <p:cNvSpPr txBox="1"/>
          <p:nvPr/>
        </p:nvSpPr>
        <p:spPr>
          <a:xfrm>
            <a:off x="535776" y="2016925"/>
            <a:ext cx="2815200" cy="130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3F5"/>
              </a:buClr>
              <a:buSzPts val="3000"/>
              <a:buFont typeface="Arial"/>
              <a:buNone/>
            </a:pPr>
            <a:r>
              <a:rPr b="1" lang="en" sz="3000"/>
              <a:t>Filters</a:t>
            </a:r>
            <a:endParaRPr sz="500"/>
          </a:p>
        </p:txBody>
      </p:sp>
      <p:sp>
        <p:nvSpPr>
          <p:cNvPr id="359" name="Google Shape;359;gca3f9d8701_1_12"/>
          <p:cNvSpPr txBox="1"/>
          <p:nvPr/>
        </p:nvSpPr>
        <p:spPr>
          <a:xfrm>
            <a:off x="4027836" y="4764881"/>
            <a:ext cx="195900" cy="1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00</a:t>
            </a:r>
            <a:endParaRPr sz="500"/>
          </a:p>
        </p:txBody>
      </p:sp>
      <p:sp>
        <p:nvSpPr>
          <p:cNvPr id="360" name="Google Shape;360;gca3f9d8701_1_12"/>
          <p:cNvSpPr txBox="1"/>
          <p:nvPr/>
        </p:nvSpPr>
        <p:spPr>
          <a:xfrm>
            <a:off x="4552950" y="1057275"/>
            <a:ext cx="4073400" cy="33219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-3175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To filters rows/columns based on condition simply insert the condition within the brackets:</a:t>
            </a:r>
            <a:endParaRPr/>
          </a:p>
          <a:p>
            <a:pPr indent="-3175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df[condition]</a:t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To combine several conditions, place each within parentheses and combine them using </a:t>
            </a:r>
            <a:endParaRPr/>
          </a:p>
          <a:p>
            <a:pPr indent="-3175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&amp; (and)</a:t>
            </a:r>
            <a:endParaRPr/>
          </a:p>
          <a:p>
            <a:pPr indent="-3175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| (or)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